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embeddedFontLst>
    <p:embeddedFont>
      <p:font typeface="Trebuchet MS" panose="020B0603020202020204" pitchFamily="34" charset="0"/>
      <p:regular r:id="rId34"/>
      <p:bold r:id="rId35"/>
      <p:italic r:id="rId36"/>
      <p:boldItalic r:id="rId37"/>
    </p:embeddedFont>
    <p:embeddedFont>
      <p:font typeface="Helvetica Neue" panose="020B0604020202020204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057437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3004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pan o la limonada?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hamburguesa o el queso?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fresa o la manzana?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queso o las uvas?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manzana o la lechuga?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cereal o la carne?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¿Los mariscos o la sopa?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mantequilla o la pimienta?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sal o el helado?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plátano o la tarta?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tarta o el helado?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jugo o el maíz?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7244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hamburguesa o el queso?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fresa o la manzana?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queso o las uvas?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manzana o la lechuga?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cereal o la carne?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¿Los mariscos o la sopa?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mantequilla o la pimienta?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sal o el helado?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plátano o la tarta?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tarta o el helado?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jugo o el maíz?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5448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fresa o la manzana?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queso o las uvas?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manzana o la lechuga?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cereal o la carne?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¿Los mariscos o la sopa?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mantequilla o la pimienta?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sal o el helado?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plátano o la tarta?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tarta o el helado?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jugo o el maíz?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0252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queso o las uvas?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manzana o la lechuga?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cereal o la carne?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¿Los mariscos o la sopa?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mantequilla o la pimienta?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sal o el helado?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plátano o la tarta?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tarta o el helado?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jugo o el maíz?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2215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manzana o la lechuga?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cereal o la carne?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¿Los mariscos o la sopa?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mantequilla o la pimienta?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sal o el helado?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plátano o la tarta?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tarta o el helado?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jugo o el maíz?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5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5715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cereal o la carne?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¿Los mariscos o la sopa?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mantequilla o la pimienta?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sal o el helado?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plátano o la tarta?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tarta o el helado?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jugo o el maíz?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128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¿Los mariscos o la sopa?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mantequilla o la pimienta?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sal o el helado?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plátano o la tarta?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tarta o el helado?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jugo o el maíz?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7137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sal o el helado?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plátano o la tarta?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tarta o el helado?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jugo o el maíz?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Shape 28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28453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sal o el helado?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plátano o la tarta?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tarta o el helado?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jugo o el maíz?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Shape 2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6048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Comic strip?</a:t>
            </a:r>
          </a:p>
          <a:p>
            <a:pPr marL="2286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 all vocab words and meanings</a:t>
            </a:r>
          </a:p>
          <a:p>
            <a:pPr marL="2286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comic strip depicting the 6 main ideas in paragraph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9373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40051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54919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3315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671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9881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4674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09310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84099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preterite?   Comió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do you use it?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some key words to trigger the preterite? Ayer, anoche, la semana pasada</a:t>
            </a:r>
          </a:p>
        </p:txBody>
      </p:sp>
      <p:sp>
        <p:nvSpPr>
          <p:cNvPr id="353" name="Shape 35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03933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09391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28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53736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78742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9863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jugo o la leche?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leche o el té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café o el chocolate caliente?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sopa o el pescado?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ensalada o el batido?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tomate o la cebolla?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pan o la limonada?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hamburguesa o el queso?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fresa o la manzana?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queso o las uvas?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manzana o la lechuga?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cereal o la carne?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¿Los mariscos o la sopa?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mantequilla o la pimienta?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sal o el helado?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plátano o la tarta?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tarta o el helado?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jugo o el maíz?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9293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leche o el té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café o el chocolate caliente?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sopa o el pescado?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ensalada o el batido?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tomate o la cebolla?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pan o la limonada?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hamburguesa o el queso?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fresa o la manzana?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queso o las uvas?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manzana o la lechuga?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cereal o la carne?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¿Los mariscos o la sopa?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mantequilla o la pimienta?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sal o el helado?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plátano o la tarta?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tarta o el helado?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jugo o el maíz?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7898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café o el chocolate caliente?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sopa o el pescado?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ensalada o el batido?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tomate o la cebolla?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pan o la limonada?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hamburguesa o el queso?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fresa o la manzana?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queso o las uvas?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manzana o la lechuga?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cereal o la carne?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¿Los mariscos o la sopa?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mantequilla o la pimienta?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sal o el helado?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plátano o la tarta?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tarta o el helado?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jugo o el maíz?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1115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sopa o el pescado?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ensalada o el batido?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tomate o la cebolla?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pan o la limonada?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hamburguesa o el queso?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fresa o la manzana?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queso o las uvas?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manzana o la lechuga?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cereal o la carne?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¿Los mariscos o la sopa?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mantequilla o la pimienta?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sal o el helado?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plátano o la tarta?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tarta o el helado?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jugo o el maíz?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0133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ensalada o el batido?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tomate o la cebolla?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pan o la limonada?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hamburguesa o el queso?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fresa o la manzana?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queso o las uvas?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manzana o la lechuga?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cereal o la carne?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¿Los mariscos o la sopa?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mantequilla o la pimienta?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sal o el helado?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plátano o la tarta?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tarta o el helado?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jugo o el maíz?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7427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tomate o la cebolla?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pan o la limonada?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hamburguesa o el queso?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fresa o la manzana?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queso o las uvas?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manzana o la lechuga?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cereal o la carne?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¿Los mariscos o la sopa?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mantequilla o la pimienta?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sal o el helado?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plátano o la tarta?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tarta o el helado?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jugo o el maíz?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9156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Shape 27"/>
          <p:cNvGrpSpPr/>
          <p:nvPr/>
        </p:nvGrpSpPr>
        <p:grpSpPr>
          <a:xfrm>
            <a:off x="0" y="-8466"/>
            <a:ext cx="12192000" cy="6866467"/>
            <a:chOff x="0" y="-8466"/>
            <a:chExt cx="12192000" cy="6866467"/>
          </a:xfrm>
        </p:grpSpPr>
        <p:cxnSp>
          <p:nvCxnSpPr>
            <p:cNvPr id="28" name="Shape 28"/>
            <p:cNvCxnSpPr/>
            <p:nvPr/>
          </p:nvCxnSpPr>
          <p:spPr>
            <a:xfrm>
              <a:off x="9371011" y="0"/>
              <a:ext cx="1219199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Shape 29"/>
            <p:cNvCxnSpPr/>
            <p:nvPr/>
          </p:nvCxnSpPr>
          <p:spPr>
            <a:xfrm flipH="1">
              <a:off x="7425266" y="3681412"/>
              <a:ext cx="4763558" cy="3176586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" name="Shape 30"/>
            <p:cNvSpPr/>
            <p:nvPr/>
          </p:nvSpPr>
          <p:spPr>
            <a:xfrm>
              <a:off x="9181475" y="-8466"/>
              <a:ext cx="3007348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31" name="Shape 31"/>
            <p:cNvSpPr/>
            <p:nvPr/>
          </p:nvSpPr>
          <p:spPr>
            <a:xfrm>
              <a:off x="9603442" y="-8466"/>
              <a:ext cx="2588558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Shape 32"/>
            <p:cNvSpPr/>
            <p:nvPr/>
          </p:nvSpPr>
          <p:spPr>
            <a:xfrm>
              <a:off x="8932332" y="3048000"/>
              <a:ext cx="3259667" cy="3809999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1764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9334500" y="-8466"/>
              <a:ext cx="2854326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3C9E">
                <a:alpha val="49803"/>
              </a:srgbClr>
            </a:solidFill>
            <a:ln>
              <a:noFill/>
            </a:ln>
          </p:spPr>
        </p:sp>
        <p:sp>
          <p:nvSpPr>
            <p:cNvPr id="34" name="Shape 34"/>
            <p:cNvSpPr/>
            <p:nvPr/>
          </p:nvSpPr>
          <p:spPr>
            <a:xfrm>
              <a:off x="10898729" y="-8466"/>
              <a:ext cx="1290093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rgbClr val="EA3C9E">
                <a:alpha val="69803"/>
              </a:srgbClr>
            </a:solidFill>
            <a:ln>
              <a:noFill/>
            </a:ln>
          </p:spPr>
        </p:sp>
        <p:sp>
          <p:nvSpPr>
            <p:cNvPr id="35" name="Shape 35"/>
            <p:cNvSpPr/>
            <p:nvPr/>
          </p:nvSpPr>
          <p:spPr>
            <a:xfrm>
              <a:off x="10938999" y="-8466"/>
              <a:ext cx="1249825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126C">
                <a:alpha val="80000"/>
              </a:srgbClr>
            </a:solidFill>
            <a:ln>
              <a:noFill/>
            </a:ln>
          </p:spPr>
        </p:sp>
        <p:sp>
          <p:nvSpPr>
            <p:cNvPr id="36" name="Shape 36"/>
            <p:cNvSpPr/>
            <p:nvPr/>
          </p:nvSpPr>
          <p:spPr>
            <a:xfrm>
              <a:off x="10371665" y="3589867"/>
              <a:ext cx="1817159" cy="3268132"/>
            </a:xfrm>
            <a:prstGeom prst="triangle">
              <a:avLst>
                <a:gd name="adj" fmla="val 100000"/>
              </a:avLst>
            </a:prstGeom>
            <a:solidFill>
              <a:srgbClr val="B2126C">
                <a:alpha val="65882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rgbClr val="EA3C9E">
                <a:alpha val="69803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1507066" y="2404533"/>
            <a:ext cx="7766936" cy="16463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rgbClr val="EA3C9E"/>
              </a:buClr>
              <a:buFont typeface="Trebuchet MS"/>
              <a:buNone/>
              <a:defRPr sz="54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1507066" y="4050832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ctr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ctr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ctr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ctr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ctr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ctr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ctr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ctr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900" b="0" i="0" u="none" strike="noStrike" cap="none">
              <a:solidFill>
                <a:srgbClr val="EA3C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EA3C9E"/>
              </a:buClr>
              <a:buFont typeface="Trebuchet MS"/>
              <a:buNone/>
              <a:defRPr sz="44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900">
              <a:solidFill>
                <a:srgbClr val="EA3C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931333" y="609600"/>
            <a:ext cx="8094134" cy="302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EA3C9E"/>
              </a:buClr>
              <a:buFont typeface="Trebuchet MS"/>
              <a:buNone/>
              <a:defRPr sz="44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1366138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900">
              <a:solidFill>
                <a:srgbClr val="EA3C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541870" y="790377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8893010" y="2886556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EA3C9E"/>
              </a:buClr>
              <a:buFont typeface="Trebuchet MS"/>
              <a:buNone/>
              <a:defRPr sz="44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900">
              <a:solidFill>
                <a:srgbClr val="EA3C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931333" y="609600"/>
            <a:ext cx="8094134" cy="302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EA3C9E"/>
              </a:buClr>
              <a:buFont typeface="Trebuchet MS"/>
              <a:buNone/>
              <a:defRPr sz="44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77331" y="4013200"/>
            <a:ext cx="8596668" cy="5142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900">
              <a:solidFill>
                <a:srgbClr val="EA3C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541870" y="790377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8893010" y="2886556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ue or Fals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2" cy="302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EA3C9E"/>
              </a:buClr>
              <a:buFont typeface="Trebuchet MS"/>
              <a:buNone/>
              <a:defRPr sz="44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77331" y="4013200"/>
            <a:ext cx="8596668" cy="5142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900">
              <a:solidFill>
                <a:srgbClr val="EA3C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EA3C9E"/>
              </a:buClr>
              <a:buFont typeface="Trebuchet MS"/>
              <a:buNone/>
              <a:defRPr sz="36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900">
              <a:solidFill>
                <a:srgbClr val="EA3C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 rot="5400000">
            <a:off x="5994318" y="2582952"/>
            <a:ext cx="5251450" cy="13047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EA3C9E"/>
              </a:buClr>
              <a:buFont typeface="Trebuchet MS"/>
              <a:buNone/>
              <a:defRPr sz="36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49" cy="70601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900">
              <a:solidFill>
                <a:srgbClr val="EA3C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EA3C9E"/>
              </a:buClr>
              <a:buFont typeface="Trebuchet MS"/>
              <a:buNone/>
              <a:defRPr sz="36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77333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900" b="0" i="0" u="none" strike="noStrike" cap="none">
              <a:solidFill>
                <a:srgbClr val="EA3C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900">
              <a:solidFill>
                <a:srgbClr val="EA3C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EA3C9E"/>
              </a:buClr>
              <a:buFont typeface="Trebuchet MS"/>
              <a:buNone/>
              <a:defRPr sz="36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77333" y="2160589"/>
            <a:ext cx="4184035" cy="38807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5089969" y="2160589"/>
            <a:ext cx="4184033" cy="38807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900">
              <a:solidFill>
                <a:srgbClr val="EA3C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677335" y="2700866"/>
            <a:ext cx="8596668" cy="18265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EA3C9E"/>
              </a:buClr>
              <a:buFont typeface="Trebuchet MS"/>
              <a:buNone/>
              <a:defRPr sz="40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20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900">
              <a:solidFill>
                <a:srgbClr val="EA3C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EA3C9E"/>
              </a:buClr>
              <a:buFont typeface="Trebuchet MS"/>
              <a:buNone/>
              <a:defRPr sz="36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2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675745" y="2737244"/>
            <a:ext cx="4185622" cy="33041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3"/>
          </p:nvPr>
        </p:nvSpPr>
        <p:spPr>
          <a:xfrm>
            <a:off x="5088382" y="2160983"/>
            <a:ext cx="4185617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4"/>
          </p:nvPr>
        </p:nvSpPr>
        <p:spPr>
          <a:xfrm>
            <a:off x="5088383" y="2737244"/>
            <a:ext cx="4185616" cy="33041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900">
              <a:solidFill>
                <a:srgbClr val="EA3C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EA3C9E"/>
              </a:buClr>
              <a:buFont typeface="Trebuchet MS"/>
              <a:buNone/>
              <a:defRPr sz="36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900">
              <a:solidFill>
                <a:srgbClr val="EA3C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677333" y="1498604"/>
            <a:ext cx="3854527" cy="1278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EA3C9E"/>
              </a:buClr>
              <a:buFont typeface="Trebuchet MS"/>
              <a:buNone/>
              <a:defRPr sz="20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760460" y="514924"/>
            <a:ext cx="4513540" cy="5526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677333" y="2777068"/>
            <a:ext cx="3854527" cy="25844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063" marR="0" lvl="1" indent="-12562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126" marR="0" lvl="2" indent="-12425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189" marR="0" lvl="3" indent="-12288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251" marR="0" lvl="4" indent="-12151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5314" marR="0" lvl="5" indent="-12013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2377" marR="0" lvl="6" indent="-11876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199440" marR="0" lvl="7" indent="-117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6503" marR="0" lvl="8" indent="-11603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900">
              <a:solidFill>
                <a:srgbClr val="EA3C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77333" y="4800600"/>
            <a:ext cx="8596667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EA3C9E"/>
              </a:buClr>
              <a:buFont typeface="Trebuchet MS"/>
              <a:buNone/>
              <a:defRPr sz="24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pic" idx="2"/>
          </p:nvPr>
        </p:nvSpPr>
        <p:spPr>
          <a:xfrm>
            <a:off x="677333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77333" y="5367337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900">
              <a:solidFill>
                <a:srgbClr val="EA3C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0" y="-8466"/>
            <a:ext cx="12192000" cy="6866467"/>
            <a:chOff x="0" y="-8466"/>
            <a:chExt cx="12192000" cy="6866467"/>
          </a:xfrm>
        </p:grpSpPr>
        <p:cxnSp>
          <p:nvCxnSpPr>
            <p:cNvPr id="11" name="Shape 11"/>
            <p:cNvCxnSpPr/>
            <p:nvPr/>
          </p:nvCxnSpPr>
          <p:spPr>
            <a:xfrm>
              <a:off x="9371011" y="0"/>
              <a:ext cx="1219199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Shape 12"/>
            <p:cNvCxnSpPr/>
            <p:nvPr/>
          </p:nvCxnSpPr>
          <p:spPr>
            <a:xfrm flipH="1">
              <a:off x="7425266" y="3681412"/>
              <a:ext cx="4763558" cy="3176586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" name="Shape 13"/>
            <p:cNvSpPr/>
            <p:nvPr/>
          </p:nvSpPr>
          <p:spPr>
            <a:xfrm>
              <a:off x="9181475" y="-8466"/>
              <a:ext cx="3007348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4" name="Shape 14"/>
            <p:cNvSpPr/>
            <p:nvPr/>
          </p:nvSpPr>
          <p:spPr>
            <a:xfrm>
              <a:off x="9603442" y="-8466"/>
              <a:ext cx="2588558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Shape 15"/>
            <p:cNvSpPr/>
            <p:nvPr/>
          </p:nvSpPr>
          <p:spPr>
            <a:xfrm>
              <a:off x="8932332" y="3048000"/>
              <a:ext cx="3259667" cy="3809999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1764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9334500" y="-8466"/>
              <a:ext cx="2854326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3C9E">
                <a:alpha val="49803"/>
              </a:srgbClr>
            </a:solidFill>
            <a:ln>
              <a:noFill/>
            </a:ln>
          </p:spPr>
        </p:sp>
        <p:sp>
          <p:nvSpPr>
            <p:cNvPr id="17" name="Shape 17"/>
            <p:cNvSpPr/>
            <p:nvPr/>
          </p:nvSpPr>
          <p:spPr>
            <a:xfrm>
              <a:off x="10898729" y="-8466"/>
              <a:ext cx="1290093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rgbClr val="EA3C9E">
                <a:alpha val="69803"/>
              </a:srgbClr>
            </a:solidFill>
            <a:ln>
              <a:noFill/>
            </a:ln>
          </p:spPr>
        </p:sp>
        <p:sp>
          <p:nvSpPr>
            <p:cNvPr id="18" name="Shape 18"/>
            <p:cNvSpPr/>
            <p:nvPr/>
          </p:nvSpPr>
          <p:spPr>
            <a:xfrm>
              <a:off x="10938999" y="-8466"/>
              <a:ext cx="1249825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126C">
                <a:alpha val="80000"/>
              </a:srgbClr>
            </a:solidFill>
            <a:ln>
              <a:noFill/>
            </a:ln>
          </p:spPr>
        </p:sp>
        <p:sp>
          <p:nvSpPr>
            <p:cNvPr id="19" name="Shape 19"/>
            <p:cNvSpPr/>
            <p:nvPr/>
          </p:nvSpPr>
          <p:spPr>
            <a:xfrm>
              <a:off x="10371665" y="3589867"/>
              <a:ext cx="1817159" cy="3268132"/>
            </a:xfrm>
            <a:prstGeom prst="triangle">
              <a:avLst>
                <a:gd name="adj" fmla="val 100000"/>
              </a:avLst>
            </a:prstGeom>
            <a:solidFill>
              <a:srgbClr val="B2126C">
                <a:alpha val="65882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0" y="4013200"/>
              <a:ext cx="448732" cy="2844800"/>
            </a:xfrm>
            <a:prstGeom prst="triangle">
              <a:avLst>
                <a:gd name="adj" fmla="val 0"/>
              </a:avLst>
            </a:prstGeom>
            <a:solidFill>
              <a:srgbClr val="EA3C9E">
                <a:alpha val="69803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EA3C9E"/>
              </a:buClr>
              <a:buFont typeface="Trebuchet MS"/>
              <a:buNone/>
              <a:defRPr sz="36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677333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900" b="0" i="0" u="none" strike="noStrike" cap="none">
              <a:solidFill>
                <a:srgbClr val="EA3C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ia.com/rr/916345.html?AP_rand=1013699715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ctrTitle"/>
          </p:nvPr>
        </p:nvSpPr>
        <p:spPr>
          <a:xfrm>
            <a:off x="1270000" y="2878667"/>
            <a:ext cx="7766936" cy="164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EA3C9E"/>
              </a:buClr>
              <a:buSzPct val="25000"/>
              <a:buFont typeface="Trebuchet MS"/>
              <a:buNone/>
            </a:pPr>
            <a:r>
              <a:rPr lang="en-US" sz="54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-Yo puedo usar los adjetivos posesivos</a:t>
            </a:r>
            <a:br>
              <a:rPr lang="en-US" sz="54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54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-Yo puedo contestar preguntas sobre la comida 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subTitle" idx="1"/>
          </p:nvPr>
        </p:nvSpPr>
        <p:spPr>
          <a:xfrm>
            <a:off x="1388533" y="4965232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El 28 de octubre</a:t>
            </a:r>
          </a:p>
          <a:p>
            <a:pPr marL="0" marR="0" lvl="0" indent="0" algn="r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El 1 de noviembre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2057400" y="9144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A3C9E"/>
              </a:buClr>
              <a:buSzPct val="25000"/>
              <a:buFont typeface="Calibri"/>
              <a:buNone/>
            </a:pPr>
            <a:r>
              <a:rPr lang="en-US" sz="4800" b="0" i="0" u="none" strike="noStrike" cap="none">
                <a:solidFill>
                  <a:srgbClr val="EA3C9E"/>
                </a:solidFill>
                <a:latin typeface="Calibri"/>
                <a:ea typeface="Calibri"/>
                <a:cs typeface="Calibri"/>
                <a:sym typeface="Calibri"/>
              </a:rPr>
              <a:t>¿El tomate o la cebolla?</a:t>
            </a:r>
          </a:p>
        </p:txBody>
      </p:sp>
      <p:pic>
        <p:nvPicPr>
          <p:cNvPr id="227" name="Shape 227" descr="http://www.healthysnips.com/wp-content/uploads/2011/10/Onion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2514600"/>
            <a:ext cx="5029199" cy="3353847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228" name="Shape 228"/>
          <p:cNvSpPr txBox="1"/>
          <p:nvPr/>
        </p:nvSpPr>
        <p:spPr>
          <a:xfrm>
            <a:off x="1600200" y="-152400"/>
            <a:ext cx="457200" cy="838199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DF3EF"/>
              </a:buClr>
              <a:buSzPct val="25000"/>
              <a:buFont typeface="Calibri"/>
              <a:buNone/>
            </a:pPr>
            <a:r>
              <a:rPr lang="en-US" sz="4800" b="1" cap="none">
                <a:solidFill>
                  <a:srgbClr val="FDF3EF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1981200" y="5334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A3C9E"/>
              </a:buClr>
              <a:buSzPct val="25000"/>
              <a:buFont typeface="Calibri"/>
              <a:buNone/>
            </a:pPr>
            <a:r>
              <a:rPr lang="en-US" sz="4800" b="0" i="0" u="none" strike="noStrike" cap="none">
                <a:solidFill>
                  <a:srgbClr val="EA3C9E"/>
                </a:solidFill>
                <a:latin typeface="Calibri"/>
                <a:ea typeface="Calibri"/>
                <a:cs typeface="Calibri"/>
                <a:sym typeface="Calibri"/>
              </a:rPr>
              <a:t>¿El pan o la limonada?</a:t>
            </a:r>
          </a:p>
        </p:txBody>
      </p:sp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2590800"/>
            <a:ext cx="6476999" cy="427106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/>
        </p:nvSpPr>
        <p:spPr>
          <a:xfrm>
            <a:off x="1600200" y="-152400"/>
            <a:ext cx="457200" cy="838199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DF3EF"/>
              </a:buClr>
              <a:buSzPct val="25000"/>
              <a:buFont typeface="Calibri"/>
              <a:buNone/>
            </a:pPr>
            <a:r>
              <a:rPr lang="en-US" sz="4800" b="1" cap="none">
                <a:solidFill>
                  <a:srgbClr val="FDF3E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0" y="762000"/>
            <a:ext cx="5638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A3C9E"/>
              </a:buClr>
              <a:buSzPct val="25000"/>
              <a:buFont typeface="Calibri"/>
              <a:buNone/>
            </a:pPr>
            <a:r>
              <a:rPr lang="en-US" sz="4800" b="0" i="0" u="none" strike="noStrike" cap="none">
                <a:solidFill>
                  <a:srgbClr val="EA3C9E"/>
                </a:solidFill>
                <a:latin typeface="Calibri"/>
                <a:ea typeface="Calibri"/>
                <a:cs typeface="Calibri"/>
                <a:sym typeface="Calibri"/>
              </a:rPr>
              <a:t>¿La hamburguesa o el queso?</a:t>
            </a:r>
          </a:p>
        </p:txBody>
      </p:sp>
      <p:pic>
        <p:nvPicPr>
          <p:cNvPr id="243" name="Shape 2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6600" y="2362200"/>
            <a:ext cx="5257799" cy="6708598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1600200" y="-152400"/>
            <a:ext cx="457200" cy="838199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DF3EF"/>
              </a:buClr>
              <a:buSzPct val="25000"/>
              <a:buFont typeface="Calibri"/>
              <a:buNone/>
            </a:pPr>
            <a:r>
              <a:rPr lang="en-US" sz="4800" b="1" cap="none">
                <a:solidFill>
                  <a:srgbClr val="FDF3EF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2057400" y="3048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A3C9E"/>
              </a:buClr>
              <a:buSzPct val="25000"/>
              <a:buFont typeface="Calibri"/>
              <a:buNone/>
            </a:pPr>
            <a:r>
              <a:rPr lang="en-US" sz="4800" b="0" i="0" u="none" strike="noStrike" cap="none">
                <a:solidFill>
                  <a:srgbClr val="EA3C9E"/>
                </a:solidFill>
                <a:latin typeface="Calibri"/>
                <a:ea typeface="Calibri"/>
                <a:cs typeface="Calibri"/>
                <a:sym typeface="Calibri"/>
              </a:rPr>
              <a:t>¿La fresa o la manzana?</a:t>
            </a:r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1776481"/>
            <a:ext cx="8153399" cy="508152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252" name="Shape 252"/>
          <p:cNvSpPr txBox="1"/>
          <p:nvPr/>
        </p:nvSpPr>
        <p:spPr>
          <a:xfrm>
            <a:off x="1600200" y="-152400"/>
            <a:ext cx="838199" cy="838199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DF3EF"/>
              </a:buClr>
              <a:buSzPct val="25000"/>
              <a:buFont typeface="Calibri"/>
              <a:buNone/>
            </a:pPr>
            <a:r>
              <a:rPr lang="en-US" sz="4800" b="1" cap="none">
                <a:solidFill>
                  <a:srgbClr val="FDF3EF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2447108" y="5072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EA3C9E"/>
              </a:buClr>
              <a:buSzPct val="25000"/>
              <a:buFont typeface="Calibri"/>
              <a:buNone/>
            </a:pPr>
            <a:r>
              <a:rPr lang="en-US" sz="4800" b="0" i="0" u="none" strike="noStrike" cap="none">
                <a:solidFill>
                  <a:srgbClr val="EA3C9E"/>
                </a:solidFill>
                <a:latin typeface="Calibri"/>
                <a:ea typeface="Calibri"/>
                <a:cs typeface="Calibri"/>
                <a:sym typeface="Calibri"/>
              </a:rPr>
              <a:t>¿El queso o las uvas?</a:t>
            </a:r>
          </a:p>
        </p:txBody>
      </p:sp>
      <p:pic>
        <p:nvPicPr>
          <p:cNvPr id="259" name="Shape 2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2691419"/>
            <a:ext cx="5562600" cy="4166581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260" name="Shape 260"/>
          <p:cNvSpPr txBox="1"/>
          <p:nvPr/>
        </p:nvSpPr>
        <p:spPr>
          <a:xfrm>
            <a:off x="1600200" y="-152400"/>
            <a:ext cx="914400" cy="838199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DF3EF"/>
              </a:buClr>
              <a:buSzPct val="25000"/>
              <a:buFont typeface="Calibri"/>
              <a:buNone/>
            </a:pPr>
            <a:r>
              <a:rPr lang="en-US" sz="4800" b="1" cap="none">
                <a:solidFill>
                  <a:srgbClr val="FDF3EF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3352800" y="685800"/>
            <a:ext cx="4343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A3C9E"/>
              </a:buClr>
              <a:buSzPct val="25000"/>
              <a:buFont typeface="Calibri"/>
              <a:buNone/>
            </a:pPr>
            <a:r>
              <a:rPr lang="en-US" sz="4800" b="0" i="0" u="none" strike="noStrike" cap="none">
                <a:solidFill>
                  <a:srgbClr val="EA3C9E"/>
                </a:solidFill>
                <a:latin typeface="Calibri"/>
                <a:ea typeface="Calibri"/>
                <a:cs typeface="Calibri"/>
                <a:sym typeface="Calibri"/>
              </a:rPr>
              <a:t>¿La manzana o la lechuga?</a:t>
            </a:r>
          </a:p>
        </p:txBody>
      </p:sp>
      <p:pic>
        <p:nvPicPr>
          <p:cNvPr id="267" name="Shape 2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800" y="2246810"/>
            <a:ext cx="4434839" cy="4021422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268" name="Shape 268"/>
          <p:cNvSpPr txBox="1"/>
          <p:nvPr/>
        </p:nvSpPr>
        <p:spPr>
          <a:xfrm>
            <a:off x="1600200" y="-152400"/>
            <a:ext cx="914400" cy="838199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DF3EF"/>
              </a:buClr>
              <a:buSzPct val="25000"/>
              <a:buFont typeface="Calibri"/>
              <a:buNone/>
            </a:pPr>
            <a:r>
              <a:rPr lang="en-US" sz="4800" b="1" cap="none">
                <a:solidFill>
                  <a:srgbClr val="FDF3EF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1926771" y="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A3C9E"/>
              </a:buClr>
              <a:buSzPct val="25000"/>
              <a:buFont typeface="Calibri"/>
              <a:buNone/>
            </a:pPr>
            <a:r>
              <a:rPr lang="en-US" sz="4800" b="0" i="0" u="none" strike="noStrike" cap="none">
                <a:solidFill>
                  <a:srgbClr val="EA3C9E"/>
                </a:solidFill>
                <a:latin typeface="Calibri"/>
                <a:ea typeface="Calibri"/>
                <a:cs typeface="Calibri"/>
                <a:sym typeface="Calibri"/>
              </a:rPr>
              <a:t>¿El cereal o la carne?</a:t>
            </a:r>
          </a:p>
        </p:txBody>
      </p:sp>
      <p:pic>
        <p:nvPicPr>
          <p:cNvPr id="275" name="Shape 2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4364" y="1304109"/>
            <a:ext cx="3285804" cy="5346638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 txBox="1"/>
          <p:nvPr/>
        </p:nvSpPr>
        <p:spPr>
          <a:xfrm>
            <a:off x="1600200" y="-152400"/>
            <a:ext cx="914400" cy="838199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DF3EF"/>
              </a:buClr>
              <a:buSzPct val="25000"/>
              <a:buFont typeface="Calibri"/>
              <a:buNone/>
            </a:pPr>
            <a:r>
              <a:rPr lang="en-US" sz="4800" b="1" cap="none">
                <a:solidFill>
                  <a:srgbClr val="FDF3EF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2970565" y="762000"/>
            <a:ext cx="5105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A3C9E"/>
              </a:buClr>
              <a:buSzPct val="25000"/>
              <a:buFont typeface="Calibri"/>
              <a:buNone/>
            </a:pPr>
            <a:r>
              <a:rPr lang="en-US" sz="4800" b="0" i="0" u="none" strike="noStrike" cap="none">
                <a:solidFill>
                  <a:srgbClr val="EA3C9E"/>
                </a:solidFill>
                <a:latin typeface="Calibri"/>
                <a:ea typeface="Calibri"/>
                <a:cs typeface="Calibri"/>
                <a:sym typeface="Calibri"/>
              </a:rPr>
              <a:t>¿La mantequilla o la pimienta?</a:t>
            </a:r>
          </a:p>
        </p:txBody>
      </p:sp>
      <p:pic>
        <p:nvPicPr>
          <p:cNvPr id="283" name="Shape 283" descr="https://twimg0-a.akamaihd.net/profile_images/449040378/Western-pack-butter-2.jpg"/>
          <p:cNvPicPr preferRelativeResize="0"/>
          <p:nvPr/>
        </p:nvPicPr>
        <p:blipFill rotWithShape="1">
          <a:blip r:embed="rId3">
            <a:alphaModFix/>
          </a:blip>
          <a:srcRect t="16640" b="14240"/>
          <a:stretch/>
        </p:blipFill>
        <p:spPr>
          <a:xfrm>
            <a:off x="2590800" y="2357846"/>
            <a:ext cx="5864931" cy="4053839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284" name="Shape 284"/>
          <p:cNvSpPr txBox="1"/>
          <p:nvPr/>
        </p:nvSpPr>
        <p:spPr>
          <a:xfrm>
            <a:off x="1600200" y="-152400"/>
            <a:ext cx="914400" cy="838199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DF3EF"/>
              </a:buClr>
              <a:buSzPct val="25000"/>
              <a:buFont typeface="Calibri"/>
              <a:buNone/>
            </a:pPr>
            <a:r>
              <a:rPr lang="en-US" sz="4800" b="1" cap="none">
                <a:solidFill>
                  <a:srgbClr val="FDF3EF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1900408" y="3048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A3C9E"/>
              </a:buClr>
              <a:buSzPct val="25000"/>
              <a:buFont typeface="Calibri"/>
              <a:buNone/>
            </a:pPr>
            <a:r>
              <a:rPr lang="en-US" sz="4800" b="0" i="0" u="none" strike="noStrike" cap="none">
                <a:solidFill>
                  <a:srgbClr val="EA3C9E"/>
                </a:solidFill>
                <a:latin typeface="Calibri"/>
                <a:ea typeface="Calibri"/>
                <a:cs typeface="Calibri"/>
                <a:sym typeface="Calibri"/>
              </a:rPr>
              <a:t>¿La sal o el helado?</a:t>
            </a:r>
          </a:p>
        </p:txBody>
      </p:sp>
      <p:pic>
        <p:nvPicPr>
          <p:cNvPr id="291" name="Shape 291" descr="C:\Documents and Settings\eugenial.navarro\Local Settings\Temporary Internet Files\Content.IE5\VH0L2HO2\MP900406484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2401" y="1905000"/>
            <a:ext cx="3572218" cy="4515992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292" name="Shape 292"/>
          <p:cNvSpPr txBox="1"/>
          <p:nvPr/>
        </p:nvSpPr>
        <p:spPr>
          <a:xfrm>
            <a:off x="1143000" y="838200"/>
            <a:ext cx="914400" cy="838199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DF3EF"/>
              </a:buClr>
              <a:buSzPct val="25000"/>
              <a:buFont typeface="Calibri"/>
              <a:buNone/>
            </a:pPr>
            <a:r>
              <a:rPr lang="en-US" sz="4800" b="1" cap="none">
                <a:solidFill>
                  <a:srgbClr val="FDF3EF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Shape 298"/>
          <p:cNvPicPr preferRelativeResize="0"/>
          <p:nvPr/>
        </p:nvPicPr>
        <p:blipFill rotWithShape="1">
          <a:blip r:embed="rId3">
            <a:alphaModFix/>
          </a:blip>
          <a:srcRect l="13606" t="37715" r="12464" b="19770"/>
          <a:stretch/>
        </p:blipFill>
        <p:spPr>
          <a:xfrm>
            <a:off x="257009" y="2316981"/>
            <a:ext cx="11934991" cy="4289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Shape 2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0135" y="0"/>
            <a:ext cx="3951864" cy="1243136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Shape 300"/>
          <p:cNvSpPr/>
          <p:nvPr/>
        </p:nvSpPr>
        <p:spPr>
          <a:xfrm>
            <a:off x="302388" y="151182"/>
            <a:ext cx="11732744" cy="20621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i="1" u="sng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INSTRUCCIONES: </a:t>
            </a:r>
          </a:p>
          <a:p>
            <a:pPr marL="228600" marR="0" lvl="0" indent="-228600" algn="l" rtl="0">
              <a:spcBef>
                <a:spcPts val="0"/>
              </a:spcBef>
              <a:buClr>
                <a:srgbClr val="0000FF"/>
              </a:buClr>
              <a:buSzPct val="100000"/>
              <a:buFont typeface="Trebuchet MS"/>
              <a:buAutoNum type="arabicPeriod"/>
            </a:pPr>
            <a:r>
              <a:rPr lang="en-US" sz="3200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 Read the paragraph. </a:t>
            </a:r>
          </a:p>
          <a:p>
            <a:pPr marL="228600" marR="0" lvl="0" indent="-228600" algn="l" rtl="0">
              <a:spcBef>
                <a:spcPts val="0"/>
              </a:spcBef>
              <a:buClr>
                <a:srgbClr val="0000FF"/>
              </a:buClr>
              <a:buSzPct val="100000"/>
              <a:buFont typeface="Trebuchet MS"/>
              <a:buAutoNum type="arabicPeriod"/>
            </a:pPr>
            <a:r>
              <a:rPr lang="en-US" sz="3200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 List all vocabulary words and meanings</a:t>
            </a:r>
          </a:p>
          <a:p>
            <a:pPr marL="228600" marR="0" lvl="0" indent="-228600" algn="l" rtl="0">
              <a:spcBef>
                <a:spcPts val="0"/>
              </a:spcBef>
              <a:buClr>
                <a:srgbClr val="0000FF"/>
              </a:buClr>
              <a:buSzPct val="100000"/>
              <a:buFont typeface="Trebuchet MS"/>
              <a:buAutoNum type="arabicPeriod"/>
            </a:pPr>
            <a:r>
              <a:rPr lang="en-US" sz="3200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 Create comic strip depicting the 6 main ideas in paragraph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/>
        </p:nvSpPr>
        <p:spPr>
          <a:xfrm>
            <a:off x="1573696" y="938770"/>
            <a:ext cx="7848599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i="1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Escribe una oración sobre cada foto….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1" i="1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i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(sabroso</a:t>
            </a:r>
            <a:r>
              <a:rPr lang="en-US" sz="24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i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delicioso</a:t>
            </a:r>
            <a:r>
              <a:rPr lang="en-US" sz="24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, o </a:t>
            </a:r>
            <a:r>
              <a:rPr lang="en-US" sz="2400" b="1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asqueroso</a:t>
            </a:r>
            <a:r>
              <a:rPr lang="en-US" sz="24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(watch out for </a:t>
            </a:r>
            <a:r>
              <a:rPr lang="en-US" sz="2400" i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es vs. son</a:t>
            </a:r>
            <a:r>
              <a:rPr lang="en-US" sz="24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6781800" y="-334962"/>
            <a:ext cx="8229600" cy="9445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200" b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Calentamos</a:t>
            </a: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7525" y="2122932"/>
            <a:ext cx="2640205" cy="2013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 rotWithShape="1">
          <a:blip r:embed="rId4">
            <a:alphaModFix/>
          </a:blip>
          <a:srcRect b="7417"/>
          <a:stretch/>
        </p:blipFill>
        <p:spPr>
          <a:xfrm>
            <a:off x="7352065" y="4800601"/>
            <a:ext cx="2325333" cy="187239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7" name="Shape 1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99665" y="2292531"/>
            <a:ext cx="2666584" cy="177448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cxnSp>
        <p:nvCxnSpPr>
          <p:cNvPr id="158" name="Shape 158"/>
          <p:cNvCxnSpPr/>
          <p:nvPr/>
        </p:nvCxnSpPr>
        <p:spPr>
          <a:xfrm>
            <a:off x="1981200" y="4360566"/>
            <a:ext cx="8229600" cy="0"/>
          </a:xfrm>
          <a:prstGeom prst="straightConnector1">
            <a:avLst/>
          </a:prstGeom>
          <a:noFill/>
          <a:ln w="127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" name="Shape 159"/>
          <p:cNvCxnSpPr/>
          <p:nvPr/>
        </p:nvCxnSpPr>
        <p:spPr>
          <a:xfrm>
            <a:off x="5943600" y="2133600"/>
            <a:ext cx="0" cy="4419599"/>
          </a:xfrm>
          <a:prstGeom prst="straightConnector1">
            <a:avLst/>
          </a:prstGeom>
          <a:noFill/>
          <a:ln w="127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0" name="Shape 160" descr="http://changehere.files.wordpress.com/2012/02/09_37_4-baked-beans-on-toast_web.jpg"/>
          <p:cNvPicPr preferRelativeResize="0"/>
          <p:nvPr/>
        </p:nvPicPr>
        <p:blipFill rotWithShape="1">
          <a:blip r:embed="rId6">
            <a:alphaModFix/>
          </a:blip>
          <a:srcRect l="25386" t="7880" r="7999" b="13910"/>
          <a:stretch/>
        </p:blipFill>
        <p:spPr>
          <a:xfrm>
            <a:off x="3236466" y="4876800"/>
            <a:ext cx="2261529" cy="177010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61" name="Shape 161"/>
          <p:cNvSpPr/>
          <p:nvPr/>
        </p:nvSpPr>
        <p:spPr>
          <a:xfrm>
            <a:off x="2438400" y="2286000"/>
            <a:ext cx="457200" cy="381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</p:txBody>
      </p:sp>
      <p:sp>
        <p:nvSpPr>
          <p:cNvPr id="162" name="Shape 162"/>
          <p:cNvSpPr/>
          <p:nvPr/>
        </p:nvSpPr>
        <p:spPr>
          <a:xfrm>
            <a:off x="6324600" y="2286000"/>
            <a:ext cx="457200" cy="381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</a:p>
        </p:txBody>
      </p:sp>
      <p:sp>
        <p:nvSpPr>
          <p:cNvPr id="163" name="Shape 163"/>
          <p:cNvSpPr/>
          <p:nvPr/>
        </p:nvSpPr>
        <p:spPr>
          <a:xfrm>
            <a:off x="2438400" y="4876800"/>
            <a:ext cx="457200" cy="381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</a:p>
        </p:txBody>
      </p:sp>
      <p:sp>
        <p:nvSpPr>
          <p:cNvPr id="164" name="Shape 164"/>
          <p:cNvSpPr/>
          <p:nvPr/>
        </p:nvSpPr>
        <p:spPr>
          <a:xfrm>
            <a:off x="6324600" y="4800600"/>
            <a:ext cx="457200" cy="381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646854" y="278369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EA3C9E"/>
              </a:buClr>
              <a:buSzPct val="25000"/>
              <a:buFont typeface="Trebuchet MS"/>
              <a:buNone/>
            </a:pPr>
            <a:r>
              <a:rPr lang="en-US" sz="36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Calentamiento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Shape 3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9000" y="604764"/>
            <a:ext cx="7874000" cy="557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1524000" y="650875"/>
            <a:ext cx="9144000" cy="10588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EA3C9E"/>
              </a:buClr>
              <a:buSzPct val="25000"/>
              <a:buFont typeface="Trebuchet MS"/>
              <a:buNone/>
            </a:pPr>
            <a:r>
              <a:rPr lang="en-US" sz="54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Adjetivos Posesivos </a:t>
            </a:r>
          </a:p>
        </p:txBody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77333" y="2160589"/>
            <a:ext cx="10329674" cy="38807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</a:pPr>
            <a:r>
              <a:rPr lang="en-US" sz="4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Show ownership or relationships between people.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</a:pPr>
            <a:r>
              <a:rPr lang="en-US" sz="4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They are placed before the noun.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4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Ex: </a:t>
            </a:r>
            <a:r>
              <a:rPr lang="en-US" sz="44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My</a:t>
            </a:r>
            <a:r>
              <a:rPr lang="en-US" sz="4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house. </a:t>
            </a:r>
            <a:r>
              <a:rPr lang="en-US" sz="44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Mi</a:t>
            </a:r>
            <a:r>
              <a:rPr lang="en-US" sz="4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casa.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1524000" y="312738"/>
            <a:ext cx="9144000" cy="1736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EA3C9E"/>
              </a:buClr>
              <a:buSzPct val="25000"/>
              <a:buFont typeface="Trebuchet MS"/>
              <a:buNone/>
            </a:pPr>
            <a:r>
              <a:rPr lang="en-US" sz="486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Adjetivos Posesivos…. en inglés 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268514" y="2124984"/>
            <a:ext cx="6701582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44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my						our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3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3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Your					your (plural)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3600" b="1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3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his, her, its		their</a:t>
            </a:r>
          </a:p>
        </p:txBody>
      </p:sp>
      <p:sp>
        <p:nvSpPr>
          <p:cNvPr id="320" name="Shape 320"/>
          <p:cNvSpPr/>
          <p:nvPr/>
        </p:nvSpPr>
        <p:spPr>
          <a:xfrm>
            <a:off x="6458857" y="2264865"/>
            <a:ext cx="6096000" cy="31700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buSzPct val="25000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4000" b="1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my</a:t>
            </a:r>
            <a:r>
              <a:rPr lang="en-US" sz="4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dog</a:t>
            </a:r>
          </a:p>
          <a:p>
            <a:pPr marL="457200" marR="0" lvl="1" indent="0" algn="l" rtl="0">
              <a:spcBef>
                <a:spcPts val="0"/>
              </a:spcBef>
              <a:buSzPct val="25000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4000" b="1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your</a:t>
            </a:r>
            <a:r>
              <a:rPr lang="en-US" sz="4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house</a:t>
            </a:r>
          </a:p>
          <a:p>
            <a:pPr marL="457200" marR="0" lvl="1" indent="0" algn="l" rtl="0">
              <a:spcBef>
                <a:spcPts val="0"/>
              </a:spcBef>
              <a:buSzPct val="25000"/>
              <a:buNone/>
            </a:pPr>
            <a:r>
              <a:rPr lang="en-US" sz="4000" b="1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Her</a:t>
            </a:r>
            <a:r>
              <a:rPr lang="en-US" sz="4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uncle</a:t>
            </a:r>
          </a:p>
          <a:p>
            <a:pPr marL="457200" marR="0" lvl="1" indent="0" algn="l" rtl="0">
              <a:spcBef>
                <a:spcPts val="0"/>
              </a:spcBef>
              <a:buSzPct val="25000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4000" b="1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our</a:t>
            </a:r>
            <a:r>
              <a:rPr lang="en-US" sz="4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Spanish class</a:t>
            </a:r>
          </a:p>
          <a:p>
            <a:pPr marL="457200" marR="0" lvl="1" indent="0" algn="l" rtl="0">
              <a:spcBef>
                <a:spcPts val="0"/>
              </a:spcBef>
              <a:buSzPct val="25000"/>
              <a:buNone/>
            </a:pPr>
            <a:r>
              <a:rPr lang="en-US" sz="4000" b="1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Their</a:t>
            </a:r>
            <a:r>
              <a:rPr lang="en-US" sz="4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friend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152400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A3C9E"/>
              </a:buClr>
              <a:buSzPct val="25000"/>
              <a:buFont typeface="Trebuchet MS"/>
              <a:buNone/>
            </a:pPr>
            <a:r>
              <a:rPr lang="en-US" sz="3240" b="1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Adjetivos posesivos (Español) </a:t>
            </a:r>
            <a:br>
              <a:rPr lang="en-US" sz="3240" b="1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3240" b="1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antes del sustantivo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1905000" y="1143000"/>
            <a:ext cx="41909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2220" b="1" i="0" u="sng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singular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222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mi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222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mis	(my)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2220" b="1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222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tu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222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tus	(your)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2220" b="1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222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su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222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sus (his, her, its, your)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222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</a:t>
            </a:r>
          </a:p>
        </p:txBody>
      </p:sp>
      <p:sp>
        <p:nvSpPr>
          <p:cNvPr id="328" name="Shape 328"/>
          <p:cNvSpPr txBox="1">
            <a:spLocks noGrp="1"/>
          </p:cNvSpPr>
          <p:nvPr>
            <p:ph type="body" idx="2"/>
          </p:nvPr>
        </p:nvSpPr>
        <p:spPr>
          <a:xfrm>
            <a:off x="5867400" y="1143000"/>
            <a:ext cx="48006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2220" b="1" i="0" u="sng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plural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222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Nuestro(s)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222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Nuestra (s)  		(our)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2220" b="1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222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Vuestro (s)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222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Vuestra (s)		(your)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222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 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222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su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222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sus  			 (their, your)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222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</a:t>
            </a:r>
          </a:p>
        </p:txBody>
      </p:sp>
      <p:cxnSp>
        <p:nvCxnSpPr>
          <p:cNvPr id="329" name="Shape 329"/>
          <p:cNvCxnSpPr/>
          <p:nvPr/>
        </p:nvCxnSpPr>
        <p:spPr>
          <a:xfrm>
            <a:off x="5700057" y="1058275"/>
            <a:ext cx="31265" cy="506796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0" name="Shape 330"/>
          <p:cNvSpPr/>
          <p:nvPr/>
        </p:nvSpPr>
        <p:spPr>
          <a:xfrm>
            <a:off x="1523999" y="4938235"/>
            <a:ext cx="8665029" cy="147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mi </a:t>
            </a: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hermano	      </a:t>
            </a:r>
            <a:r>
              <a:rPr lang="en-US" sz="1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mis</a:t>
            </a: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hermanos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</a:t>
            </a:r>
            <a:r>
              <a:rPr lang="en-US" sz="1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tu</a:t>
            </a: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abuela		</a:t>
            </a:r>
            <a:r>
              <a:rPr lang="en-US" sz="1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tus</a:t>
            </a: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abuelas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</a:t>
            </a:r>
            <a:r>
              <a:rPr lang="en-US" sz="1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su</a:t>
            </a: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hijo			</a:t>
            </a:r>
            <a:r>
              <a:rPr lang="en-US" sz="1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sus</a:t>
            </a: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hijos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</a:t>
            </a:r>
            <a:r>
              <a:rPr lang="en-US" sz="1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nuestro</a:t>
            </a: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tío		</a:t>
            </a:r>
            <a:r>
              <a:rPr lang="en-US" sz="1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nuestros </a:t>
            </a: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tíos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</a:t>
            </a:r>
            <a:r>
              <a:rPr lang="en-US" sz="1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nuestra</a:t>
            </a: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tía		</a:t>
            </a:r>
            <a:r>
              <a:rPr lang="en-US" sz="1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nuestras</a:t>
            </a: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tías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3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3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"/>
                                        <p:tgtEl>
                                          <p:spTgt spid="3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"/>
                                        <p:tgtEl>
                                          <p:spTgt spid="3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"/>
                                        <p:tgtEl>
                                          <p:spTgt spid="3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"/>
                                        <p:tgtEl>
                                          <p:spTgt spid="3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"/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"/>
                                        <p:tgtEl>
                                          <p:spTgt spid="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"/>
                                        <p:tgtEl>
                                          <p:spTgt spid="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"/>
                                        <p:tgtEl>
                                          <p:spTgt spid="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"/>
                                        <p:tgtEl>
                                          <p:spTgt spid="3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"/>
                                        <p:tgtEl>
                                          <p:spTgt spid="3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"/>
                                        <p:tgtEl>
                                          <p:spTgt spid="3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"/>
                                        <p:tgtEl>
                                          <p:spTgt spid="3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"/>
                                        <p:tgtEl>
                                          <p:spTgt spid="3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"/>
                                        <p:tgtEl>
                                          <p:spTgt spid="3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1524000" y="311151"/>
            <a:ext cx="9144000" cy="1736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EA3C9E"/>
              </a:buClr>
              <a:buSzPct val="25000"/>
              <a:buFont typeface="Trebuchet MS"/>
              <a:buNone/>
            </a:pPr>
            <a:r>
              <a:rPr lang="en-US" sz="486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Agreement with Possessive Adjectives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77333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</a:pPr>
            <a:r>
              <a:rPr lang="en-US" sz="25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The possessive adjective must be singular if the noun is singular and plural if the noun is plural.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</a:pPr>
            <a:r>
              <a:rPr lang="en-US" sz="2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While possessive adjectives refer to the owner, their form agrees in gender and number with the noun that comes after them.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25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2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			</a:t>
            </a:r>
            <a:r>
              <a:rPr lang="en-US" sz="2500" b="0" i="0" u="sng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Mis</a:t>
            </a:r>
            <a:r>
              <a:rPr lang="en-US" sz="2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libro</a:t>
            </a:r>
            <a:r>
              <a:rPr lang="en-US" sz="2500" b="0" i="0" u="sng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lang="en-US" sz="2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2500" b="0" i="0" u="sng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</a:t>
            </a:r>
            <a:r>
              <a:rPr lang="en-US" sz="2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libr</a:t>
            </a:r>
            <a:r>
              <a:rPr lang="en-US" sz="2500" b="0" i="0" u="sng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</a:t>
            </a:r>
            <a:r>
              <a:rPr lang="en-US" sz="2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800" b="1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 </a:t>
            </a:r>
          </a:p>
        </p:txBody>
      </p:sp>
      <p:pic>
        <p:nvPicPr>
          <p:cNvPr id="338" name="Shape 338" descr="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9151" y="3232150"/>
            <a:ext cx="9524" cy="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Shape 3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322" y="583679"/>
            <a:ext cx="8875014" cy="5972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EA3C9E"/>
              </a:buClr>
              <a:buSzPct val="25000"/>
              <a:buFont typeface="Trebuchet MS"/>
              <a:buNone/>
            </a:pPr>
            <a:r>
              <a:rPr lang="en-US" sz="36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Quia </a:t>
            </a:r>
          </a:p>
        </p:txBody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77333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79999"/>
              <a:buFont typeface="Noto Sans Symbols"/>
              <a:buChar char="▶"/>
            </a:pPr>
            <a:r>
              <a:rPr lang="en-US" sz="1800" b="0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https://www.quia.com/rr/916345.html?AP_rand=1013699715</a:t>
            </a:r>
            <a:r>
              <a:rPr lang="en-US"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lang="en-US" sz="1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lang="en-US" sz="1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EA3C9E"/>
              </a:buClr>
              <a:buSzPct val="25000"/>
              <a:buFont typeface="Trebuchet MS"/>
              <a:buNone/>
            </a:pPr>
            <a:r>
              <a:rPr lang="en-US" sz="36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Pretérito </a:t>
            </a:r>
          </a:p>
        </p:txBody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77333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79999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57" name="Shape 3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220" y="2160589"/>
            <a:ext cx="9168073" cy="336119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Shape 358"/>
          <p:cNvSpPr txBox="1"/>
          <p:nvPr/>
        </p:nvSpPr>
        <p:spPr>
          <a:xfrm>
            <a:off x="2931885" y="2875867"/>
            <a:ext cx="63862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é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2931885" y="3135658"/>
            <a:ext cx="63862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aste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2917372" y="3393469"/>
            <a:ext cx="63862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</a:t>
            </a:r>
          </a:p>
        </p:txBody>
      </p:sp>
      <p:sp>
        <p:nvSpPr>
          <p:cNvPr id="361" name="Shape 361"/>
          <p:cNvSpPr txBox="1"/>
          <p:nvPr/>
        </p:nvSpPr>
        <p:spPr>
          <a:xfrm>
            <a:off x="6102942" y="2851432"/>
            <a:ext cx="1038084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amos</a:t>
            </a:r>
          </a:p>
        </p:txBody>
      </p:sp>
      <p:sp>
        <p:nvSpPr>
          <p:cNvPr id="362" name="Shape 362"/>
          <p:cNvSpPr txBox="1"/>
          <p:nvPr/>
        </p:nvSpPr>
        <p:spPr>
          <a:xfrm>
            <a:off x="6102942" y="3145639"/>
            <a:ext cx="115419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asteis</a:t>
            </a:r>
          </a:p>
        </p:txBody>
      </p:sp>
      <p:sp>
        <p:nvSpPr>
          <p:cNvPr id="363" name="Shape 363"/>
          <p:cNvSpPr txBox="1"/>
          <p:nvPr/>
        </p:nvSpPr>
        <p:spPr>
          <a:xfrm>
            <a:off x="6143014" y="3422458"/>
            <a:ext cx="957941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aron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2847218" y="4553205"/>
            <a:ext cx="63862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í</a:t>
            </a:r>
          </a:p>
        </p:txBody>
      </p:sp>
      <p:sp>
        <p:nvSpPr>
          <p:cNvPr id="365" name="Shape 365"/>
          <p:cNvSpPr txBox="1"/>
          <p:nvPr/>
        </p:nvSpPr>
        <p:spPr>
          <a:xfrm>
            <a:off x="2847218" y="4839226"/>
            <a:ext cx="63862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Iste </a:t>
            </a:r>
          </a:p>
        </p:txBody>
      </p:sp>
      <p:sp>
        <p:nvSpPr>
          <p:cNvPr id="366" name="Shape 366"/>
          <p:cNvSpPr txBox="1"/>
          <p:nvPr/>
        </p:nvSpPr>
        <p:spPr>
          <a:xfrm>
            <a:off x="2842380" y="5062789"/>
            <a:ext cx="638628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ió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7" name="Shape 367"/>
          <p:cNvSpPr txBox="1"/>
          <p:nvPr/>
        </p:nvSpPr>
        <p:spPr>
          <a:xfrm>
            <a:off x="6360726" y="4558237"/>
            <a:ext cx="896414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imos</a:t>
            </a:r>
          </a:p>
        </p:txBody>
      </p:sp>
      <p:sp>
        <p:nvSpPr>
          <p:cNvPr id="368" name="Shape 368"/>
          <p:cNvSpPr txBox="1"/>
          <p:nvPr/>
        </p:nvSpPr>
        <p:spPr>
          <a:xfrm>
            <a:off x="6360726" y="4818028"/>
            <a:ext cx="124234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isteis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x="6462326" y="5077683"/>
            <a:ext cx="100527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ieron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EA3C9E"/>
              </a:buClr>
              <a:buSzPct val="25000"/>
              <a:buFont typeface="Trebuchet MS"/>
              <a:buNone/>
            </a:pPr>
            <a:r>
              <a:rPr lang="en-US" sz="36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Preguntas Importantes </a:t>
            </a:r>
          </a:p>
        </p:txBody>
      </p:sp>
      <p:pic>
        <p:nvPicPr>
          <p:cNvPr id="375" name="Shape 3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3877" y="1930400"/>
            <a:ext cx="6048602" cy="3978056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Shape 376"/>
          <p:cNvSpPr txBox="1"/>
          <p:nvPr/>
        </p:nvSpPr>
        <p:spPr>
          <a:xfrm>
            <a:off x="2924350" y="2413458"/>
            <a:ext cx="4828032" cy="430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Anoche, comí el pollo para la cena. </a:t>
            </a:r>
          </a:p>
        </p:txBody>
      </p:sp>
      <p:sp>
        <p:nvSpPr>
          <p:cNvPr id="377" name="Shape 377"/>
          <p:cNvSpPr/>
          <p:nvPr/>
        </p:nvSpPr>
        <p:spPr>
          <a:xfrm>
            <a:off x="2924350" y="3251200"/>
            <a:ext cx="5880136" cy="430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El sábado, comí los huevos para el desayuno.</a:t>
            </a:r>
          </a:p>
        </p:txBody>
      </p:sp>
      <p:sp>
        <p:nvSpPr>
          <p:cNvPr id="378" name="Shape 378"/>
          <p:cNvSpPr/>
          <p:nvPr/>
        </p:nvSpPr>
        <p:spPr>
          <a:xfrm>
            <a:off x="2949319" y="4088942"/>
            <a:ext cx="5124672" cy="430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Ayer, bebí la limonada en la cafetería. </a:t>
            </a:r>
          </a:p>
        </p:txBody>
      </p:sp>
      <p:sp>
        <p:nvSpPr>
          <p:cNvPr id="379" name="Shape 379"/>
          <p:cNvSpPr/>
          <p:nvPr/>
        </p:nvSpPr>
        <p:spPr>
          <a:xfrm>
            <a:off x="2949319" y="4890317"/>
            <a:ext cx="6432723" cy="430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Ayer, bebí una botella de agua para el almuerzo. </a:t>
            </a:r>
          </a:p>
        </p:txBody>
      </p:sp>
      <p:sp>
        <p:nvSpPr>
          <p:cNvPr id="380" name="Shape 380"/>
          <p:cNvSpPr/>
          <p:nvPr/>
        </p:nvSpPr>
        <p:spPr>
          <a:xfrm>
            <a:off x="3011026" y="5691692"/>
            <a:ext cx="6051657" cy="430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 mi casa noche, comimos el arroz con pollo.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Shape 3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9966" y="1701616"/>
            <a:ext cx="6527307" cy="280239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Shape 386"/>
          <p:cNvSpPr/>
          <p:nvPr/>
        </p:nvSpPr>
        <p:spPr>
          <a:xfrm>
            <a:off x="2427888" y="3199208"/>
            <a:ext cx="3392274" cy="430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Me gusta mi pollo asado. </a:t>
            </a:r>
          </a:p>
        </p:txBody>
      </p:sp>
      <p:sp>
        <p:nvSpPr>
          <p:cNvPr id="387" name="Shape 387"/>
          <p:cNvSpPr/>
          <p:nvPr/>
        </p:nvSpPr>
        <p:spPr>
          <a:xfrm>
            <a:off x="2063952" y="4175517"/>
            <a:ext cx="6289350" cy="430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Juan le gusta la lechuga, la cebolla y tomate. </a:t>
            </a:r>
          </a:p>
        </p:txBody>
      </p:sp>
      <p:sp>
        <p:nvSpPr>
          <p:cNvPr id="388" name="Shape 388"/>
          <p:cNvSpPr/>
          <p:nvPr/>
        </p:nvSpPr>
        <p:spPr>
          <a:xfrm>
            <a:off x="1020675" y="2234968"/>
            <a:ext cx="9598973" cy="430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Anteayer, bebimos los huevos revueltos y el pan tostado para el desayuno.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1809206" y="609600"/>
            <a:ext cx="6919329" cy="147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9000" b="1">
                <a:solidFill>
                  <a:srgbClr val="FFD468"/>
                </a:solidFill>
                <a:latin typeface="Calibri"/>
                <a:ea typeface="Calibri"/>
                <a:cs typeface="Calibri"/>
                <a:sym typeface="Calibri"/>
              </a:rPr>
              <a:t>Sal y Pimienta</a:t>
            </a:r>
          </a:p>
        </p:txBody>
      </p:sp>
      <p:pic>
        <p:nvPicPr>
          <p:cNvPr id="171" name="Shape 171" descr="C:\Documents and Settings\eugenial.navarro\Local Settings\Temporary Internet Files\Content.IE5\VH0L2HO2\MP900305760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6600" y="4114798"/>
            <a:ext cx="2276232" cy="253854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/>
          <p:nvPr/>
        </p:nvSpPr>
        <p:spPr>
          <a:xfrm>
            <a:off x="1828800" y="2137350"/>
            <a:ext cx="7619999" cy="24006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Levántense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see two words and an image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the word that matches the image you see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ready to read out your answer!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EA3C9E"/>
              </a:buClr>
              <a:buSzPct val="25000"/>
              <a:buFont typeface="Trebuchet MS"/>
              <a:buNone/>
            </a:pPr>
            <a:r>
              <a:rPr lang="en-US" sz="36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Join.Quizizz.com</a:t>
            </a:r>
          </a:p>
        </p:txBody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77333" y="2160589"/>
            <a:ext cx="11327562" cy="38807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</a:pPr>
            <a:r>
              <a:rPr lang="en-US" sz="4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POSSESSIVE ADJECTIVES:</a:t>
            </a:r>
            <a:br>
              <a:rPr lang="en-US" sz="4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4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Basic: 336569 - Challenge: 061703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</a:pPr>
            <a:r>
              <a:rPr lang="en-US" sz="4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VOCABULARY: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Basic: 582943 - Challenge: 519683 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EA3C9E"/>
              </a:buClr>
              <a:buSzPct val="25000"/>
              <a:buFont typeface="Trebuchet MS"/>
              <a:buNone/>
            </a:pPr>
            <a:r>
              <a:rPr lang="en-US" sz="36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Salida </a:t>
            </a:r>
          </a:p>
        </p:txBody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860213" y="17033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AutoNum type="arabicPeriod"/>
            </a:pPr>
            <a:r>
              <a:rPr lang="en-US" sz="2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My salad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AutoNum type="arabicPeriod"/>
            </a:pPr>
            <a:r>
              <a:rPr lang="en-US" sz="2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Her lunch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AutoNum type="arabicPeriod"/>
            </a:pPr>
            <a:r>
              <a:rPr lang="en-US" sz="2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Our apples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AutoNum type="arabicPeriod"/>
            </a:pPr>
            <a:r>
              <a:rPr lang="en-US" sz="2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Their bottles of water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AutoNum type="arabicPeriod"/>
            </a:pPr>
            <a:r>
              <a:rPr lang="en-US" sz="2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Your vegetables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AutoNum type="arabicPeriod"/>
            </a:pPr>
            <a:r>
              <a:rPr lang="en-US" sz="2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His pear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AutoNum type="arabicPeriod"/>
            </a:pPr>
            <a:r>
              <a:rPr lang="en-US" sz="2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Your lemonade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AutoNum type="arabicPeriod"/>
            </a:pPr>
            <a:r>
              <a:rPr lang="en-US" sz="2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Our beans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AutoNum type="arabicPeriod"/>
            </a:pPr>
            <a:r>
              <a:rPr lang="en-US" sz="2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Their mayonnaise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2895600" y="533400"/>
            <a:ext cx="5714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A3C9E"/>
              </a:buClr>
              <a:buSzPct val="25000"/>
              <a:buFont typeface="Calibri"/>
              <a:buNone/>
            </a:pPr>
            <a:r>
              <a:rPr lang="en-US" sz="4800" b="0" i="0" u="none" strike="noStrike" cap="none">
                <a:solidFill>
                  <a:srgbClr val="EA3C9E"/>
                </a:solidFill>
                <a:latin typeface="Calibri"/>
                <a:ea typeface="Calibri"/>
                <a:cs typeface="Calibri"/>
                <a:sym typeface="Calibri"/>
              </a:rPr>
              <a:t>¿El chocolate caliente o el té?</a:t>
            </a: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6201" y="1779635"/>
            <a:ext cx="3749127" cy="507836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1600200" y="-152400"/>
            <a:ext cx="457200" cy="838199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DF3EF"/>
              </a:buClr>
              <a:buSzPct val="25000"/>
              <a:buFont typeface="Calibri"/>
              <a:buNone/>
            </a:pPr>
            <a:r>
              <a:rPr lang="en-US" sz="4800" b="1" cap="none">
                <a:solidFill>
                  <a:srgbClr val="FDF3E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2819400" y="3810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EA3C9E"/>
              </a:buClr>
              <a:buSzPct val="25000"/>
              <a:buFont typeface="Calibri"/>
              <a:buNone/>
            </a:pPr>
            <a:r>
              <a:rPr lang="en-US" sz="4800" b="0" i="0" u="none" strike="noStrike" cap="none">
                <a:solidFill>
                  <a:srgbClr val="EA3C9E"/>
                </a:solidFill>
                <a:latin typeface="Calibri"/>
                <a:ea typeface="Calibri"/>
                <a:cs typeface="Calibri"/>
                <a:sym typeface="Calibri"/>
              </a:rPr>
              <a:t>¿El jugo o la leche?</a:t>
            </a: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2057400"/>
            <a:ext cx="4572000" cy="459241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1600200" y="-152400"/>
            <a:ext cx="457200" cy="838199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DF3EF"/>
              </a:buClr>
              <a:buSzPct val="25000"/>
              <a:buFont typeface="Calibri"/>
              <a:buNone/>
            </a:pPr>
            <a:r>
              <a:rPr lang="en-US" sz="4800" b="1" cap="none">
                <a:solidFill>
                  <a:srgbClr val="FDF3E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2133600" y="3048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A3C9E"/>
              </a:buClr>
              <a:buSzPct val="25000"/>
              <a:buFont typeface="Calibri"/>
              <a:buNone/>
            </a:pPr>
            <a:r>
              <a:rPr lang="en-US" sz="4800" b="0" i="0" u="none" strike="noStrike" cap="none">
                <a:solidFill>
                  <a:srgbClr val="EA3C9E"/>
                </a:solidFill>
                <a:latin typeface="Calibri"/>
                <a:ea typeface="Calibri"/>
                <a:cs typeface="Calibri"/>
                <a:sym typeface="Calibri"/>
              </a:rPr>
              <a:t>¿La leche o el té?</a:t>
            </a:r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800" y="1752600"/>
            <a:ext cx="5562601" cy="4454512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196" name="Shape 196"/>
          <p:cNvSpPr txBox="1"/>
          <p:nvPr/>
        </p:nvSpPr>
        <p:spPr>
          <a:xfrm>
            <a:off x="1600200" y="-152400"/>
            <a:ext cx="457200" cy="838199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DF3EF"/>
              </a:buClr>
              <a:buSzPct val="25000"/>
              <a:buFont typeface="Calibri"/>
              <a:buNone/>
            </a:pPr>
            <a:r>
              <a:rPr lang="en-US" sz="4800" b="1" cap="none">
                <a:solidFill>
                  <a:srgbClr val="FDF3E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3048000" y="977917"/>
            <a:ext cx="5943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A3C9E"/>
              </a:buClr>
              <a:buSzPct val="25000"/>
              <a:buFont typeface="Calibri"/>
              <a:buNone/>
            </a:pPr>
            <a:r>
              <a:rPr lang="en-US" sz="4800" b="0" i="0" u="none" strike="noStrike" cap="none">
                <a:solidFill>
                  <a:srgbClr val="EA3C9E"/>
                </a:solidFill>
                <a:latin typeface="Calibri"/>
                <a:ea typeface="Calibri"/>
                <a:cs typeface="Calibri"/>
                <a:sym typeface="Calibri"/>
              </a:rPr>
              <a:t>¿El café o el chocolate caliente?</a:t>
            </a:r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9953" y="2439618"/>
            <a:ext cx="3163489" cy="4174502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/>
          <p:nvPr/>
        </p:nvSpPr>
        <p:spPr>
          <a:xfrm>
            <a:off x="1600200" y="-152400"/>
            <a:ext cx="457200" cy="838199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DF3EF"/>
              </a:buClr>
              <a:buSzPct val="25000"/>
              <a:buFont typeface="Calibri"/>
              <a:buNone/>
            </a:pPr>
            <a:r>
              <a:rPr lang="en-US" sz="4800" b="1" cap="none">
                <a:solidFill>
                  <a:srgbClr val="FDF3E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2209800" y="5334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A3C9E"/>
              </a:buClr>
              <a:buSzPct val="25000"/>
              <a:buFont typeface="Calibri"/>
              <a:buNone/>
            </a:pPr>
            <a:r>
              <a:rPr lang="en-US" sz="4800" b="0" i="0" u="none" strike="noStrike" cap="none">
                <a:solidFill>
                  <a:srgbClr val="EA3C9E"/>
                </a:solidFill>
                <a:latin typeface="Calibri"/>
                <a:ea typeface="Calibri"/>
                <a:cs typeface="Calibri"/>
                <a:sym typeface="Calibri"/>
              </a:rPr>
              <a:t>¿La sopa o el pescado?</a:t>
            </a:r>
          </a:p>
        </p:txBody>
      </p:sp>
      <p:pic>
        <p:nvPicPr>
          <p:cNvPr id="211" name="Shape 211" descr="http://i1-news.softpedia-static.com/images/news-700/Flushing-Pet-Fish-Is-Bad-for-the-Environment-Study-Finds.jpg?13582640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9114" y="2362200"/>
            <a:ext cx="6482487" cy="3561805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212" name="Shape 212"/>
          <p:cNvSpPr txBox="1"/>
          <p:nvPr/>
        </p:nvSpPr>
        <p:spPr>
          <a:xfrm>
            <a:off x="1600200" y="-152400"/>
            <a:ext cx="457200" cy="838199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DF3EF"/>
              </a:buClr>
              <a:buSzPct val="25000"/>
              <a:buFont typeface="Calibri"/>
              <a:buNone/>
            </a:pPr>
            <a:r>
              <a:rPr lang="en-US" sz="4800" b="1" cap="none">
                <a:solidFill>
                  <a:srgbClr val="FDF3E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3584303" y="838200"/>
            <a:ext cx="4645297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A3C9E"/>
              </a:buClr>
              <a:buSzPct val="25000"/>
              <a:buFont typeface="Calibri"/>
              <a:buNone/>
            </a:pPr>
            <a:r>
              <a:rPr lang="en-US" sz="4800" b="0" i="0" u="none" strike="noStrike" cap="none">
                <a:solidFill>
                  <a:srgbClr val="EA3C9E"/>
                </a:solidFill>
                <a:latin typeface="Calibri"/>
                <a:ea typeface="Calibri"/>
                <a:cs typeface="Calibri"/>
                <a:sym typeface="Calibri"/>
              </a:rPr>
              <a:t>¿La ensalada o el batido?</a:t>
            </a:r>
          </a:p>
        </p:txBody>
      </p:sp>
      <p:pic>
        <p:nvPicPr>
          <p:cNvPr id="219" name="Shape 219" descr="http://www.menupix.com/town_cuisine_img/SaladsCCC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6600" y="2377440"/>
            <a:ext cx="5130799" cy="3848099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220" name="Shape 220"/>
          <p:cNvSpPr txBox="1"/>
          <p:nvPr/>
        </p:nvSpPr>
        <p:spPr>
          <a:xfrm>
            <a:off x="1600200" y="-152400"/>
            <a:ext cx="457200" cy="838199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DF3EF"/>
              </a:buClr>
              <a:buSzPct val="25000"/>
              <a:buFont typeface="Calibri"/>
              <a:buNone/>
            </a:pPr>
            <a:r>
              <a:rPr lang="en-US" sz="4800" b="1" cap="none">
                <a:solidFill>
                  <a:srgbClr val="FDF3E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1675</Words>
  <Application>Microsoft Office PowerPoint</Application>
  <PresentationFormat>Widescreen</PresentationFormat>
  <Paragraphs>364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Noto Sans Symbols</vt:lpstr>
      <vt:lpstr>Arial</vt:lpstr>
      <vt:lpstr>Trebuchet MS</vt:lpstr>
      <vt:lpstr>Helvetica Neue</vt:lpstr>
      <vt:lpstr>Calibri</vt:lpstr>
      <vt:lpstr>Facet</vt:lpstr>
      <vt:lpstr>-Yo puedo usar los adjetivos posesivos -Yo puedo contestar preguntas sobre la comida </vt:lpstr>
      <vt:lpstr>Calentamiento </vt:lpstr>
      <vt:lpstr>PowerPoint Presentation</vt:lpstr>
      <vt:lpstr>¿El chocolate caliente o el té?</vt:lpstr>
      <vt:lpstr>¿El jugo o la leche?</vt:lpstr>
      <vt:lpstr>¿La leche o el té?</vt:lpstr>
      <vt:lpstr>¿El café o el chocolate caliente?</vt:lpstr>
      <vt:lpstr>¿La sopa o el pescado?</vt:lpstr>
      <vt:lpstr>¿La ensalada o el batido?</vt:lpstr>
      <vt:lpstr>¿El tomate o la cebolla?</vt:lpstr>
      <vt:lpstr>¿El pan o la limonada?</vt:lpstr>
      <vt:lpstr>¿La hamburguesa o el queso?</vt:lpstr>
      <vt:lpstr>¿La fresa o la manzana?</vt:lpstr>
      <vt:lpstr>¿El queso o las uvas?</vt:lpstr>
      <vt:lpstr>¿La manzana o la lechuga?</vt:lpstr>
      <vt:lpstr>¿El cereal o la carne?</vt:lpstr>
      <vt:lpstr>¿La mantequilla o la pimienta?</vt:lpstr>
      <vt:lpstr>¿La sal o el helado?</vt:lpstr>
      <vt:lpstr>PowerPoint Presentation</vt:lpstr>
      <vt:lpstr>PowerPoint Presentation</vt:lpstr>
      <vt:lpstr>Adjetivos Posesivos </vt:lpstr>
      <vt:lpstr>Adjetivos Posesivos…. en inglés </vt:lpstr>
      <vt:lpstr>Adjetivos posesivos (Español)  antes del sustantivo</vt:lpstr>
      <vt:lpstr>Agreement with Possessive Adjectives</vt:lpstr>
      <vt:lpstr>PowerPoint Presentation</vt:lpstr>
      <vt:lpstr>Quia </vt:lpstr>
      <vt:lpstr>Pretérito </vt:lpstr>
      <vt:lpstr>Preguntas Importantes </vt:lpstr>
      <vt:lpstr>PowerPoint Presentation</vt:lpstr>
      <vt:lpstr>Join.Quizizz.com</vt:lpstr>
      <vt:lpstr>Salida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-Yo puedo usar los adjetivos posesivos -Yo puedo contestar preguntas sobre la comida </dc:title>
  <dc:creator>Linkston, Mary E.</dc:creator>
  <cp:lastModifiedBy>Linkston, Mary E.</cp:lastModifiedBy>
  <cp:revision>1</cp:revision>
  <dcterms:modified xsi:type="dcterms:W3CDTF">2016-10-28T12:09:40Z</dcterms:modified>
</cp:coreProperties>
</file>