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4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120785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00210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70705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62868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85936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42193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68496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17460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45950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44042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44890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5925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2375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233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0166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57993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9487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3047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3188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0678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Shape 16"/>
          <p:cNvGrpSpPr/>
          <p:nvPr/>
        </p:nvGrpSpPr>
        <p:grpSpPr>
          <a:xfrm>
            <a:off x="0" y="914400"/>
            <a:ext cx="8686799" cy="2514600"/>
            <a:chOff x="0" y="576"/>
            <a:chExt cx="5471" cy="1584"/>
          </a:xfrm>
        </p:grpSpPr>
        <p:sp>
          <p:nvSpPr>
            <p:cNvPr id="17" name="Shape 17"/>
            <p:cNvSpPr/>
            <p:nvPr/>
          </p:nvSpPr>
          <p:spPr>
            <a:xfrm>
              <a:off x="144" y="576"/>
              <a:ext cx="1584" cy="1584"/>
            </a:xfrm>
            <a:prstGeom prst="ellipse">
              <a:avLst/>
            </a:pr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1056"/>
              <a:ext cx="2975" cy="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" name="Shape 19"/>
            <p:cNvSpPr/>
            <p:nvPr/>
          </p:nvSpPr>
          <p:spPr>
            <a:xfrm>
              <a:off x="2495" y="1056"/>
              <a:ext cx="2975" cy="719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" name="Shape 20"/>
            <p:cNvSpPr/>
            <p:nvPr/>
          </p:nvSpPr>
          <p:spPr>
            <a:xfrm>
              <a:off x="383" y="960"/>
              <a:ext cx="144" cy="9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lnTo>
                    <a:pt x="0" y="120000"/>
                  </a:lnTo>
                  <a:lnTo>
                    <a:pt x="0" y="0"/>
                  </a:lnTo>
                  <a:lnTo>
                    <a:pt x="120000" y="0"/>
                  </a:lnTo>
                </a:path>
              </a:pathLst>
            </a:custGeom>
            <a:noFill/>
            <a:ln w="76200" cap="flat" cmpd="sng">
              <a:solidFill>
                <a:schemeClr val="dk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Shape 21"/>
            <p:cNvSpPr/>
            <p:nvPr/>
          </p:nvSpPr>
          <p:spPr>
            <a:xfrm>
              <a:off x="4943" y="761"/>
              <a:ext cx="165" cy="8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2286000" y="3581400"/>
            <a:ext cx="5638800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89000" marR="0" lvl="1" indent="-32893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Noto Sans Symbols"/>
              <a:buChar char="○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93813" marR="0" lvl="2" indent="-29813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81163" marR="0" lvl="3" indent="-290513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ans Symbols"/>
              <a:buChar char="○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70100" marR="0" lvl="4" indent="-304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300" marR="0" lvl="5" indent="-304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4500" marR="0" lvl="6" indent="-304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41700" marR="0" lvl="7" indent="-304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98900" marR="0" lvl="8" indent="-304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838200" y="1443037"/>
            <a:ext cx="7086600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931862" y="96838"/>
            <a:ext cx="7158036" cy="14128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2722562" y="207962"/>
            <a:ext cx="4114800" cy="7661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47675" marR="0" lvl="0" indent="-305435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89000" marR="0" lvl="1" indent="-32893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Noto Sans Symbols"/>
              <a:buChar char="○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93813" marR="0" lvl="2" indent="-29813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81163" marR="0" lvl="3" indent="-290513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ans Symbols"/>
              <a:buChar char="○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70100" marR="0" lvl="4" indent="-304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300" marR="0" lvl="5" indent="-304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4500" marR="0" lvl="6" indent="-304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41700" marR="0" lvl="7" indent="-304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98900" marR="0" lvl="8" indent="-304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94615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705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 rot="5400000">
            <a:off x="4651375" y="2136775"/>
            <a:ext cx="5999162" cy="1919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735806" y="292894"/>
            <a:ext cx="5999162" cy="5607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47675" marR="0" lvl="0" indent="-305435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89000" marR="0" lvl="1" indent="-32893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Noto Sans Symbols"/>
              <a:buChar char="○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93813" marR="0" lvl="2" indent="-29813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81163" marR="0" lvl="3" indent="-290513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ans Symbols"/>
              <a:buChar char="○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70100" marR="0" lvl="4" indent="-304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300" marR="0" lvl="5" indent="-304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4500" marR="0" lvl="6" indent="-304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41700" marR="0" lvl="7" indent="-304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98900" marR="0" lvl="8" indent="-304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94615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6705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931862" y="96838"/>
            <a:ext cx="7158036" cy="14128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47675" marR="0" lvl="0" indent="-305435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89000" marR="0" lvl="1" indent="-32893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Noto Sans Symbols"/>
              <a:buChar char="○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93813" marR="0" lvl="2" indent="-29813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81163" marR="0" lvl="3" indent="-290513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ans Symbols"/>
              <a:buChar char="○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70100" marR="0" lvl="4" indent="-304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300" marR="0" lvl="5" indent="-304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4500" marR="0" lvl="6" indent="-304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41700" marR="0" lvl="7" indent="-304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98900" marR="0" lvl="8" indent="-304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94615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705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31862" y="96838"/>
            <a:ext cx="7158036" cy="14128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949325" y="1981200"/>
            <a:ext cx="3754438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47675" marR="0" lvl="0" indent="-323215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89000" marR="0" lvl="1" indent="-34544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Noto Sans Symbols"/>
              <a:buChar char="○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93813" marR="0" lvl="2" indent="-3159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81163" marR="0" lvl="3" indent="-300038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ans Symbols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70100" marR="0" lvl="4" indent="-31368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300" marR="0" lvl="5" indent="-31368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4500" marR="0" lvl="6" indent="-31368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41700" marR="0" lvl="7" indent="-31368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98900" marR="0" lvl="8" indent="-31369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856162" y="1981200"/>
            <a:ext cx="3754437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47675" marR="0" lvl="0" indent="-323215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89000" marR="0" lvl="1" indent="-34544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Noto Sans Symbols"/>
              <a:buChar char="○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93813" marR="0" lvl="2" indent="-3159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81163" marR="0" lvl="3" indent="-300038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ans Symbols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70100" marR="0" lvl="4" indent="-31368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300" marR="0" lvl="5" indent="-31368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4500" marR="0" lvl="6" indent="-31368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41700" marR="0" lvl="7" indent="-313689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98900" marR="0" lvl="8" indent="-31369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94615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705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94615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705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47675" marR="0" lvl="0" indent="-340995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89000" marR="0" lvl="1" indent="-3619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ans Symbols"/>
              <a:buChar char="○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93813" marR="0" lvl="2" indent="-324802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81163" marR="0" lvl="3" indent="-309563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ans Symbols"/>
              <a:buChar char="○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70100" marR="0" lvl="4" indent="-322579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300" marR="0" lvl="5" indent="-322579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4500" marR="0" lvl="6" indent="-322579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41700" marR="0" lvl="7" indent="-322579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98900" marR="0" lvl="8" indent="-322579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47675" marR="0" lvl="0" indent="-340995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89000" marR="0" lvl="1" indent="-3619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ans Symbols"/>
              <a:buChar char="○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93813" marR="0" lvl="2" indent="-324802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81163" marR="0" lvl="3" indent="-309563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ans Symbols"/>
              <a:buChar char="○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70100" marR="0" lvl="4" indent="-322579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300" marR="0" lvl="5" indent="-322579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4500" marR="0" lvl="6" indent="-322579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41700" marR="0" lvl="7" indent="-322579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98900" marR="0" lvl="8" indent="-322579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94615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705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931862" y="96838"/>
            <a:ext cx="7158036" cy="14128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94615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705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94615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705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47675" marR="0" lvl="0" indent="-305435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89000" marR="0" lvl="1" indent="-32893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Noto Sans Symbols"/>
              <a:buChar char="○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93813" marR="0" lvl="2" indent="-29813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81163" marR="0" lvl="3" indent="-290513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ans Symbols"/>
              <a:buChar char="○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70100" marR="0" lvl="4" indent="-304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300" marR="0" lvl="5" indent="-304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4500" marR="0" lvl="6" indent="-304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41700" marR="0" lvl="7" indent="-304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98900" marR="0" lvl="8" indent="-304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94615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705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94615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705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0" y="1377950"/>
            <a:ext cx="2133599" cy="101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Shape 7"/>
          <p:cNvSpPr/>
          <p:nvPr/>
        </p:nvSpPr>
        <p:spPr>
          <a:xfrm>
            <a:off x="1447800" y="1377950"/>
            <a:ext cx="7239000" cy="101599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931862" y="96838"/>
            <a:ext cx="7158036" cy="14128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47675" marR="0" lvl="0" indent="-305435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89000" marR="0" lvl="1" indent="-32893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Noto Sans Symbols"/>
              <a:buChar char="○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93813" marR="0" lvl="2" indent="-29813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81163" marR="0" lvl="3" indent="-290513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ans Symbols"/>
              <a:buChar char="○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70100" marR="0" lvl="4" indent="-304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300" marR="0" lvl="5" indent="-304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84500" marR="0" lvl="6" indent="-304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41700" marR="0" lvl="7" indent="-304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98900" marR="0" lvl="8" indent="-3048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94615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6705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838200" y="561975"/>
            <a:ext cx="152399" cy="10667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120000"/>
                </a:moveTo>
                <a:lnTo>
                  <a:pt x="0" y="120000"/>
                </a:lnTo>
                <a:lnTo>
                  <a:pt x="0" y="0"/>
                </a:lnTo>
                <a:lnTo>
                  <a:pt x="120000" y="0"/>
                </a:lnTo>
              </a:path>
            </a:pathLst>
          </a:custGeom>
          <a:noFill/>
          <a:ln w="76200" cap="flat" cmpd="sng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8262938" y="269875"/>
            <a:ext cx="152399" cy="1073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ctrTitle"/>
          </p:nvPr>
        </p:nvSpPr>
        <p:spPr>
          <a:xfrm>
            <a:off x="838200" y="1443037"/>
            <a:ext cx="70866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Page 119</a:t>
            </a:r>
            <a:br>
              <a:rPr lang="en-US"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Avancemos 2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subTitle" idx="1"/>
          </p:nvPr>
        </p:nvSpPr>
        <p:spPr>
          <a:xfrm>
            <a:off x="1676400" y="3657600"/>
            <a:ext cx="6172199" cy="190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Reflexive Verbs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931862" y="96838"/>
            <a:ext cx="7158036" cy="1412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LAVARSE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949325" y="1981200"/>
            <a:ext cx="3756024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7675" marR="0" lvl="0" indent="-44767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 lav</a:t>
            </a:r>
            <a:r>
              <a:rPr lang="en-US" sz="44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  <a:p>
            <a:pPr marL="447675" marR="0" lvl="0" indent="-447675" algn="l" rtl="0">
              <a:spcBef>
                <a:spcPts val="8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4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7675" marR="0" lvl="0" indent="-447675" algn="l" rtl="0">
              <a:spcBef>
                <a:spcPts val="8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 lav</a:t>
            </a:r>
            <a:r>
              <a:rPr lang="en-US" sz="44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</a:t>
            </a:r>
          </a:p>
          <a:p>
            <a:pPr marL="447675" marR="0" lvl="0" indent="-447675" algn="l" rtl="0">
              <a:spcBef>
                <a:spcPts val="8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4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7675" marR="0" lvl="0" indent="-447675" algn="l" rtl="0">
              <a:spcBef>
                <a:spcPts val="8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lav</a:t>
            </a:r>
            <a:r>
              <a:rPr lang="en-US" sz="44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2"/>
          </p:nvPr>
        </p:nvSpPr>
        <p:spPr>
          <a:xfrm>
            <a:off x="4854575" y="1981200"/>
            <a:ext cx="3756024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7675" marR="0" lvl="0" indent="-44767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nos lav</a:t>
            </a:r>
            <a:r>
              <a:rPr lang="en-US" sz="44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amos</a:t>
            </a:r>
          </a:p>
          <a:p>
            <a:pPr marL="447675" marR="0" lvl="0" indent="-447675" algn="l" rtl="0">
              <a:spcBef>
                <a:spcPts val="8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4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7675" marR="0" lvl="0" indent="-447675" algn="l" rtl="0">
              <a:spcBef>
                <a:spcPts val="8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 lav</a:t>
            </a:r>
            <a:r>
              <a:rPr lang="en-US" sz="44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áis</a:t>
            </a:r>
          </a:p>
          <a:p>
            <a:pPr marL="447675" marR="0" lvl="0" indent="-447675" algn="l" rtl="0">
              <a:spcBef>
                <a:spcPts val="8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4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7675" marR="0" lvl="0" indent="-447675" algn="l" rtl="0">
              <a:spcBef>
                <a:spcPts val="8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lav</a:t>
            </a:r>
            <a:r>
              <a:rPr lang="en-US" sz="44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931862" y="96838"/>
            <a:ext cx="7158036" cy="1412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Reflexive Pronouns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7675" marR="0" lvl="0" indent="-44767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can either go </a:t>
            </a:r>
            <a:r>
              <a:rPr lang="en-US" sz="44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before</a:t>
            </a: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conjugated verb or </a:t>
            </a:r>
            <a:r>
              <a:rPr lang="en-US" sz="44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after</a:t>
            </a: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 infinitive.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931862" y="96838"/>
            <a:ext cx="7158036" cy="1412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Reflexive Pronouns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1257300" y="1981200"/>
            <a:ext cx="78867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7675" marR="0" lvl="0" indent="-44767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4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Before the verb</a:t>
            </a:r>
            <a: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47675" marR="0" lvl="0" indent="-447675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</a:pPr>
            <a:r>
              <a:rPr lang="en-US" sz="40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Me</a:t>
            </a:r>
            <a: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voy a lavar el pelo.</a:t>
            </a:r>
            <a:b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4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7675" marR="0" lvl="0" indent="-447675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4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the infinitive</a:t>
            </a:r>
            <a: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47675" marR="0" lvl="0" indent="-447675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</a:pPr>
            <a: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Voy a lavar</a:t>
            </a:r>
            <a:r>
              <a:rPr lang="en-US" sz="40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me</a:t>
            </a:r>
            <a: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el pelo.</a:t>
            </a:r>
          </a:p>
          <a:p>
            <a:pPr marL="447675" marR="0" lvl="0" indent="-447675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None/>
            </a:pPr>
            <a:endParaRPr sz="3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931862" y="96838"/>
            <a:ext cx="7158036" cy="1412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Reflexive Verbs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7675" marR="0" lvl="0" indent="-44767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</a:pPr>
            <a:r>
              <a:rPr lang="en-US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Let’s do more verbs!</a:t>
            </a:r>
          </a:p>
        </p:txBody>
      </p:sp>
      <p:cxnSp>
        <p:nvCxnSpPr>
          <p:cNvPr id="179" name="Shape 179"/>
          <p:cNvCxnSpPr/>
          <p:nvPr/>
        </p:nvCxnSpPr>
        <p:spPr>
          <a:xfrm>
            <a:off x="3048000" y="4343400"/>
            <a:ext cx="49530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931862" y="96838"/>
            <a:ext cx="7158036" cy="1412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CEPILLARSE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949325" y="1981200"/>
            <a:ext cx="3756024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7675" marR="0" lvl="0" indent="-44767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 cepill</a:t>
            </a:r>
            <a:r>
              <a:rPr lang="en-US" sz="4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  <a:p>
            <a:pPr marL="447675" marR="0" lvl="0" indent="-447675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4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7675" marR="0" lvl="0" indent="-447675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 cepill</a:t>
            </a:r>
            <a:r>
              <a:rPr lang="en-US" sz="4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</a:t>
            </a:r>
          </a:p>
          <a:p>
            <a:pPr marL="447675" marR="0" lvl="0" indent="-447675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4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7675" marR="0" lvl="0" indent="-447675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cepill</a:t>
            </a:r>
            <a:r>
              <a:rPr lang="en-US" sz="4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2"/>
          </p:nvPr>
        </p:nvSpPr>
        <p:spPr>
          <a:xfrm>
            <a:off x="4343400" y="1981200"/>
            <a:ext cx="44195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7675" marR="0" lvl="0" indent="-44767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nos cepill</a:t>
            </a:r>
            <a:r>
              <a:rPr lang="en-US" sz="4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amos</a:t>
            </a:r>
          </a:p>
          <a:p>
            <a:pPr marL="447675" marR="0" lvl="0" indent="-447675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4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7675" marR="0" lvl="0" indent="-447675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 cepill</a:t>
            </a:r>
            <a:r>
              <a:rPr lang="en-US" sz="4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áis</a:t>
            </a:r>
          </a:p>
          <a:p>
            <a:pPr marL="447675" marR="0" lvl="0" indent="-447675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4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7675" marR="0" lvl="0" indent="-447675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cepill</a:t>
            </a:r>
            <a:r>
              <a:rPr lang="en-US" sz="4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931862" y="96838"/>
            <a:ext cx="7158036" cy="1412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DUCHARSE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949325" y="1981200"/>
            <a:ext cx="3756024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7675" marR="0" lvl="0" indent="-44767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 duch</a:t>
            </a:r>
            <a:r>
              <a:rPr lang="en-US" sz="4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  <a:p>
            <a:pPr marL="447675" marR="0" lvl="0" indent="-447675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4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7675" marR="0" lvl="0" indent="-447675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 duch</a:t>
            </a:r>
            <a:r>
              <a:rPr lang="en-US" sz="4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</a:t>
            </a:r>
          </a:p>
          <a:p>
            <a:pPr marL="447675" marR="0" lvl="0" indent="-447675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4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7675" marR="0" lvl="0" indent="-447675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duch</a:t>
            </a:r>
            <a:r>
              <a:rPr lang="en-US" sz="4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2"/>
          </p:nvPr>
        </p:nvSpPr>
        <p:spPr>
          <a:xfrm>
            <a:off x="4343400" y="1981200"/>
            <a:ext cx="4267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7675" marR="0" lvl="0" indent="-44767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nos duch</a:t>
            </a:r>
            <a:r>
              <a:rPr lang="en-US" sz="4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amos</a:t>
            </a:r>
          </a:p>
          <a:p>
            <a:pPr marL="447675" marR="0" lvl="0" indent="-447675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4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7675" marR="0" lvl="0" indent="-447675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 duch</a:t>
            </a:r>
            <a:r>
              <a:rPr lang="en-US" sz="4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áis</a:t>
            </a:r>
          </a:p>
          <a:p>
            <a:pPr marL="447675" marR="0" lvl="0" indent="-447675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4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7675" marR="0" lvl="0" indent="-447675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duch</a:t>
            </a:r>
            <a:r>
              <a:rPr lang="en-US" sz="4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931862" y="96838"/>
            <a:ext cx="7158036" cy="1412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Reflexive Verbs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7675" marR="0" lvl="0" indent="-44767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</a:pPr>
            <a:r>
              <a:rPr lang="en-US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using reflexive verbs to talk about parts of the body, you have to use the definite articles: </a:t>
            </a:r>
            <a:r>
              <a:rPr lang="en-US" sz="4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el, la, los, las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931862" y="96838"/>
            <a:ext cx="7158036" cy="1412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Reflexive Verbs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7675" marR="0" lvl="0" indent="-44767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</a:pPr>
            <a:r>
              <a:rPr lang="en-US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Nos lavamos</a:t>
            </a:r>
            <a:r>
              <a:rPr lang="en-US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8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el</a:t>
            </a:r>
            <a:r>
              <a:rPr lang="en-US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pelo.</a:t>
            </a:r>
          </a:p>
          <a:p>
            <a:pPr marL="447675" marR="0" lvl="0" indent="-447675" algn="l" rtl="0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</a:pPr>
            <a:r>
              <a:rPr lang="en-US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¿Te cepillas </a:t>
            </a:r>
            <a:r>
              <a:rPr lang="en-US" sz="4800" b="1" i="0" u="none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los</a:t>
            </a:r>
            <a:r>
              <a:rPr lang="en-US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dientes?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931862" y="96838"/>
            <a:ext cx="7158036" cy="1412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Reflexive Verbs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7675" marR="0" lvl="0" indent="-44767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</a:pPr>
            <a:r>
              <a:rPr lang="en-US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verbs are not always reflexive:</a:t>
            </a:r>
          </a:p>
          <a:p>
            <a:pPr marL="447675" marR="0" lvl="0" indent="-447675" algn="l" rtl="0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None/>
            </a:pPr>
            <a:endParaRPr sz="4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2" name="Shape 212"/>
          <p:cNvCxnSpPr/>
          <p:nvPr/>
        </p:nvCxnSpPr>
        <p:spPr>
          <a:xfrm>
            <a:off x="2895600" y="4343400"/>
            <a:ext cx="4724400" cy="1587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931862" y="96838"/>
            <a:ext cx="7158036" cy="1412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Reflexive Verbs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84582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7675" marR="0" lvl="0" indent="-44767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</a:pPr>
            <a:r>
              <a:rPr lang="en-US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 </a:t>
            </a:r>
            <a:r>
              <a:rPr lang="en-US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despierto</a:t>
            </a:r>
            <a:r>
              <a:rPr lang="en-US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Cecilia a las siete.</a:t>
            </a:r>
          </a:p>
          <a:p>
            <a:pPr marL="447675" marR="0" lvl="0" indent="-447675" algn="l" rtl="0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</a:pPr>
            <a:r>
              <a:rPr lang="en-US" sz="4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wake up </a:t>
            </a:r>
            <a:r>
              <a:rPr lang="en-US" sz="4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Cecilia at seven.</a:t>
            </a:r>
          </a:p>
          <a:p>
            <a:pPr marL="447675" marR="0" lvl="0" indent="-447675" algn="l" rtl="0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</a:pPr>
            <a:r>
              <a:rPr lang="en-US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 </a:t>
            </a:r>
            <a:r>
              <a:rPr lang="en-US" sz="48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</a:t>
            </a:r>
            <a:r>
              <a:rPr lang="en-US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despierto </a:t>
            </a:r>
            <a:r>
              <a:rPr lang="en-US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las siete.</a:t>
            </a:r>
          </a:p>
          <a:p>
            <a:pPr marL="447675" marR="0" lvl="0" indent="-447675" algn="l" rtl="0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</a:pPr>
            <a:r>
              <a:rPr lang="en-US" sz="4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wake (</a:t>
            </a:r>
            <a:r>
              <a:rPr lang="en-US" sz="4800" b="1" i="1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myself</a:t>
            </a:r>
            <a:r>
              <a:rPr lang="en-US" sz="48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up</a:t>
            </a:r>
            <a:r>
              <a:rPr lang="en-US" sz="4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 seven</a:t>
            </a:r>
            <a:r>
              <a:rPr lang="en-US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447675" marR="0" lvl="0" indent="-447675" algn="l" rtl="0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None/>
            </a:pPr>
            <a:endParaRPr sz="4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7675" marR="0" lvl="0" indent="-447675" algn="l" rtl="0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None/>
            </a:pPr>
            <a:endParaRPr sz="4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931862" y="96838"/>
            <a:ext cx="7158036" cy="1412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Reflexive Verbs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7675" marR="0" lvl="0" indent="-44767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</a:pPr>
            <a:r>
              <a:rPr lang="en-US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Reflexive verbs are used to tell that a person does an action to himself or herself.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931862" y="96838"/>
            <a:ext cx="7158036" cy="1412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Reflexive Verbs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7675" marR="0" lvl="0" indent="-44767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</a:pPr>
            <a:r>
              <a:rPr lang="en-US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Reflexive verbs have two parts:  a reflexive pronoun (me, te, se, nos, se) and a verb form.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931862" y="96838"/>
            <a:ext cx="7158036" cy="1412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Reflexive Verbs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533400" y="1905000"/>
            <a:ext cx="8153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7675" marR="0" lvl="0" indent="-44767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LAVAR</a:t>
            </a:r>
            <a:r>
              <a:rPr lang="en-US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</a:t>
            </a:r>
            <a:r>
              <a:rPr lang="en-US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(to wash oneself)</a:t>
            </a:r>
          </a:p>
        </p:txBody>
      </p:sp>
      <p:sp>
        <p:nvSpPr>
          <p:cNvPr id="114" name="Shape 114"/>
          <p:cNvSpPr/>
          <p:nvPr/>
        </p:nvSpPr>
        <p:spPr>
          <a:xfrm rot="-5507252">
            <a:off x="1333500" y="2324099"/>
            <a:ext cx="1219199" cy="1752599"/>
          </a:xfrm>
          <a:prstGeom prst="leftBrace">
            <a:avLst>
              <a:gd name="adj1" fmla="val 11979"/>
              <a:gd name="adj2" fmla="val 50000"/>
            </a:avLst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1143000" y="3886200"/>
            <a:ext cx="1370012" cy="1311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Verb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</a:t>
            </a:r>
          </a:p>
        </p:txBody>
      </p:sp>
      <p:sp>
        <p:nvSpPr>
          <p:cNvPr id="116" name="Shape 116"/>
          <p:cNvSpPr/>
          <p:nvPr/>
        </p:nvSpPr>
        <p:spPr>
          <a:xfrm rot="-5329659">
            <a:off x="2776537" y="2862261"/>
            <a:ext cx="1295400" cy="752475"/>
          </a:xfrm>
          <a:prstGeom prst="leftBrace">
            <a:avLst>
              <a:gd name="adj1" fmla="val 8333"/>
              <a:gd name="adj2" fmla="val 47398"/>
            </a:avLst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2590800" y="4038600"/>
            <a:ext cx="2273299" cy="1311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Reflexive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Pronoun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931862" y="96838"/>
            <a:ext cx="7158036" cy="1412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Reflexive Verbs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7675" marR="0" lvl="0" indent="-44767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</a:pPr>
            <a:r>
              <a:rPr lang="en-US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English, we really don’t identify with reflexive verbs. So these will seem strange to you.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931862" y="96838"/>
            <a:ext cx="7158036" cy="1412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Reflexive Verbs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7675" marR="0" lvl="0" indent="-44767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</a:pPr>
            <a:r>
              <a:rPr lang="en-US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English, a sentence using a “so called” reflexive verb might be…</a:t>
            </a:r>
          </a:p>
          <a:p>
            <a:pPr marL="447675" marR="0" lvl="0" indent="-447675" algn="l" rtl="0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</a:pPr>
            <a:r>
              <a:rPr lang="en-US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Lauren brushes her hair.</a:t>
            </a:r>
          </a:p>
          <a:p>
            <a:pPr marL="447675" marR="0" lvl="0" indent="-447675" algn="l" rtl="0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</a:pPr>
            <a:r>
              <a:rPr lang="en-US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Scott bathes himself.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931862" y="96838"/>
            <a:ext cx="7158036" cy="1412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Reflexive Verbs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7675" marR="0" lvl="0" indent="-44767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</a:pPr>
            <a:r>
              <a:rPr lang="en-US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must remember that these are actions being done </a:t>
            </a:r>
            <a:r>
              <a:rPr lang="en-US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oneself, by oneself</a:t>
            </a:r>
            <a:r>
              <a:rPr lang="en-US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For example:</a:t>
            </a:r>
          </a:p>
          <a:p>
            <a:pPr marL="447675" marR="0" lvl="0" indent="-447675" algn="l" rtl="0"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■"/>
            </a:pPr>
            <a:r>
              <a:rPr lang="en-US"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wash my (my own) hair.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931862" y="96838"/>
            <a:ext cx="7158036" cy="1412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Reflexive Pronouns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533400" y="1905000"/>
            <a:ext cx="4017963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7675" marR="0" lvl="0" indent="-44767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</a:t>
            </a: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(myself)</a:t>
            </a:r>
            <a:b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7675" marR="0" lvl="0" indent="-447675" algn="l" rtl="0"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	</a:t>
            </a: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(yourself)</a:t>
            </a:r>
          </a:p>
          <a:p>
            <a:pPr marL="447675" marR="0" lvl="0" indent="-447675" algn="l" rtl="0"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7675" marR="0" lvl="0" indent="-447675" algn="l" rtl="0"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</a:t>
            </a: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(himself or</a:t>
            </a:r>
            <a:b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herself)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2"/>
          </p:nvPr>
        </p:nvSpPr>
        <p:spPr>
          <a:xfrm>
            <a:off x="4267200" y="1905000"/>
            <a:ext cx="4017963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47675" marR="0" lvl="0" indent="-44767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nos</a:t>
            </a: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(ourselves)</a:t>
            </a:r>
            <a:b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7675" marR="0" lvl="0" indent="-447675" algn="l" rtl="0"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</a:t>
            </a: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(yourselves)</a:t>
            </a:r>
            <a:b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7675" marR="0" lvl="0" indent="-447675" algn="l" rtl="0"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  </a:t>
            </a: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(themselves      	or yourselves)  	</a:t>
            </a:r>
          </a:p>
          <a:p>
            <a:pPr marL="447675" marR="0" lvl="0" indent="-447675" algn="l" rtl="0"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</a:p>
        </p:txBody>
      </p:sp>
      <p:cxnSp>
        <p:nvCxnSpPr>
          <p:cNvPr id="143" name="Shape 143"/>
          <p:cNvCxnSpPr/>
          <p:nvPr/>
        </p:nvCxnSpPr>
        <p:spPr>
          <a:xfrm>
            <a:off x="3962400" y="1905000"/>
            <a:ext cx="0" cy="4953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990600" y="0"/>
            <a:ext cx="7158037" cy="1412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TO WASH ONESELF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0" y="2125663"/>
            <a:ext cx="41148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288925" y="2017713"/>
            <a:ext cx="2759075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533400" y="1981200"/>
            <a:ext cx="3429000" cy="393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wash myself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wash yourself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 washes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himself</a:t>
            </a:r>
          </a:p>
        </p:txBody>
      </p:sp>
      <p:cxnSp>
        <p:nvCxnSpPr>
          <p:cNvPr id="152" name="Shape 152"/>
          <p:cNvCxnSpPr/>
          <p:nvPr/>
        </p:nvCxnSpPr>
        <p:spPr>
          <a:xfrm>
            <a:off x="4114800" y="1752600"/>
            <a:ext cx="0" cy="4343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3" name="Shape 153"/>
          <p:cNvSpPr txBox="1"/>
          <p:nvPr/>
        </p:nvSpPr>
        <p:spPr>
          <a:xfrm>
            <a:off x="4876800" y="1676400"/>
            <a:ext cx="3429000" cy="44862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wash ourselves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wash yourselves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wash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themselves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</Words>
  <Application>Microsoft Office PowerPoint</Application>
  <PresentationFormat>On-screen Show (4:3)</PresentationFormat>
  <Paragraphs>97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Noto Sans Symbols</vt:lpstr>
      <vt:lpstr>Times New Roman</vt:lpstr>
      <vt:lpstr>Axis</vt:lpstr>
      <vt:lpstr>Page 119 Avancemos 2</vt:lpstr>
      <vt:lpstr>Reflexive Verbs</vt:lpstr>
      <vt:lpstr>Reflexive Verbs</vt:lpstr>
      <vt:lpstr>Reflexive Verbs</vt:lpstr>
      <vt:lpstr>Reflexive Verbs</vt:lpstr>
      <vt:lpstr>Reflexive Verbs</vt:lpstr>
      <vt:lpstr>Reflexive Verbs</vt:lpstr>
      <vt:lpstr>Reflexive Pronouns</vt:lpstr>
      <vt:lpstr>TO WASH ONESELF</vt:lpstr>
      <vt:lpstr>LAVARSE</vt:lpstr>
      <vt:lpstr>Reflexive Pronouns</vt:lpstr>
      <vt:lpstr>Reflexive Pronouns</vt:lpstr>
      <vt:lpstr>Reflexive Verbs</vt:lpstr>
      <vt:lpstr>CEPILLARSE</vt:lpstr>
      <vt:lpstr>DUCHARSE</vt:lpstr>
      <vt:lpstr>Reflexive Verbs</vt:lpstr>
      <vt:lpstr>Reflexive Verbs</vt:lpstr>
      <vt:lpstr>Reflexive Verbs</vt:lpstr>
      <vt:lpstr>Reflexive Verbs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Page 119 Avancemos 2</dc:title>
  <dc:creator>Linkston, Mary E.</dc:creator>
  <cp:lastModifiedBy>Linkston, Mary E.</cp:lastModifiedBy>
  <cp:revision>1</cp:revision>
  <dcterms:modified xsi:type="dcterms:W3CDTF">2016-02-03T12:43:47Z</dcterms:modified>
</cp:coreProperties>
</file>